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32"/>
  </p:notesMasterIdLst>
  <p:sldIdLst>
    <p:sldId id="750" r:id="rId3"/>
    <p:sldId id="687" r:id="rId4"/>
    <p:sldId id="689" r:id="rId5"/>
    <p:sldId id="735" r:id="rId6"/>
    <p:sldId id="690" r:id="rId7"/>
    <p:sldId id="691" r:id="rId8"/>
    <p:sldId id="692" r:id="rId9"/>
    <p:sldId id="693" r:id="rId10"/>
    <p:sldId id="694" r:id="rId11"/>
    <p:sldId id="695" r:id="rId12"/>
    <p:sldId id="728" r:id="rId13"/>
    <p:sldId id="697" r:id="rId14"/>
    <p:sldId id="703" r:id="rId15"/>
    <p:sldId id="705" r:id="rId16"/>
    <p:sldId id="706" r:id="rId17"/>
    <p:sldId id="707" r:id="rId18"/>
    <p:sldId id="768" r:id="rId19"/>
    <p:sldId id="755" r:id="rId20"/>
    <p:sldId id="762" r:id="rId21"/>
    <p:sldId id="764" r:id="rId22"/>
    <p:sldId id="765" r:id="rId23"/>
    <p:sldId id="716" r:id="rId24"/>
    <p:sldId id="717" r:id="rId25"/>
    <p:sldId id="766" r:id="rId26"/>
    <p:sldId id="718" r:id="rId27"/>
    <p:sldId id="722" r:id="rId28"/>
    <p:sldId id="770" r:id="rId29"/>
    <p:sldId id="767" r:id="rId30"/>
    <p:sldId id="769"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00"/>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78652" autoAdjust="0"/>
  </p:normalViewPr>
  <p:slideViewPr>
    <p:cSldViewPr snapToGrid="0">
      <p:cViewPr varScale="1">
        <p:scale>
          <a:sx n="91" d="100"/>
          <a:sy n="91" d="100"/>
        </p:scale>
        <p:origin x="2088"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6848"/>
    </p:cViewPr>
  </p:sorterViewPr>
  <p:notesViewPr>
    <p:cSldViewPr snapToGrid="0">
      <p:cViewPr varScale="1">
        <p:scale>
          <a:sx n="86" d="100"/>
          <a:sy n="86" d="100"/>
        </p:scale>
        <p:origin x="-19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37BF856-EB85-487E-B5B4-FFD7451016FE}" type="slidenum">
              <a:rPr lang="en-US"/>
              <a:pPr>
                <a:defRPr/>
              </a:pPr>
              <a:t>‹#›</a:t>
            </a:fld>
            <a:endParaRPr lang="en-US"/>
          </a:p>
        </p:txBody>
      </p:sp>
    </p:spTree>
    <p:extLst>
      <p:ext uri="{BB962C8B-B14F-4D97-AF65-F5344CB8AC3E}">
        <p14:creationId xmlns:p14="http://schemas.microsoft.com/office/powerpoint/2010/main" val="39408526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66E4C-13D3-4A48-B035-8294743E20E7}" type="slidenum">
              <a:rPr lang="en-US"/>
              <a:pPr/>
              <a:t>1</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E3B37B-5CD1-9C45-8483-F15524A23A01}" type="slidenum">
              <a:rPr lang="en-US"/>
              <a:pPr/>
              <a:t>10</a:t>
            </a:fld>
            <a:endParaRPr lang="en-US"/>
          </a:p>
        </p:txBody>
      </p:sp>
      <p:sp>
        <p:nvSpPr>
          <p:cNvPr id="1033218" name="Rectangle 2"/>
          <p:cNvSpPr>
            <a:spLocks noGrp="1" noRot="1" noChangeAspect="1" noChangeArrowheads="1" noTextEdit="1"/>
          </p:cNvSpPr>
          <p:nvPr>
            <p:ph type="sldImg"/>
          </p:nvPr>
        </p:nvSpPr>
        <p:spPr>
          <a:ln/>
        </p:spPr>
      </p:sp>
      <p:sp>
        <p:nvSpPr>
          <p:cNvPr id="10332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E3B37B-5CD1-9C45-8483-F15524A23A01}" type="slidenum">
              <a:rPr lang="en-US"/>
              <a:pPr/>
              <a:t>11</a:t>
            </a:fld>
            <a:endParaRPr lang="en-US"/>
          </a:p>
        </p:txBody>
      </p:sp>
      <p:sp>
        <p:nvSpPr>
          <p:cNvPr id="1033218" name="Rectangle 2"/>
          <p:cNvSpPr>
            <a:spLocks noGrp="1" noRot="1" noChangeAspect="1" noChangeArrowheads="1" noTextEdit="1"/>
          </p:cNvSpPr>
          <p:nvPr>
            <p:ph type="sldImg"/>
          </p:nvPr>
        </p:nvSpPr>
        <p:spPr>
          <a:ln/>
        </p:spPr>
      </p:sp>
      <p:sp>
        <p:nvSpPr>
          <p:cNvPr id="1033219" name="Rectangle 3"/>
          <p:cNvSpPr>
            <a:spLocks noGrp="1" noChangeArrowheads="1"/>
          </p:cNvSpPr>
          <p:nvPr>
            <p:ph type="body" idx="1"/>
          </p:nvPr>
        </p:nvSpPr>
        <p:spPr>
          <a:xfrm>
            <a:off x="914400" y="4343400"/>
            <a:ext cx="5029200" cy="4114800"/>
          </a:xfrm>
        </p:spPr>
        <p:txBody>
          <a:bodyPr/>
          <a:lstStyle/>
          <a:p>
            <a:endParaRPr lang="es-E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95F425-3BC8-F94F-A81B-5F5E305F13B9}" type="slidenum">
              <a:rPr lang="en-US"/>
              <a:pPr/>
              <a:t>12</a:t>
            </a:fld>
            <a:endParaRPr lang="en-US"/>
          </a:p>
        </p:txBody>
      </p:sp>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a:xfrm>
            <a:off x="914400" y="4343400"/>
            <a:ext cx="5029200" cy="4114800"/>
          </a:xfrm>
        </p:spPr>
        <p:txBody>
          <a:bodyPr/>
          <a:lstStyle/>
          <a:p>
            <a:r>
              <a:rPr lang="en-US" sz="1200" kern="1200" dirty="0">
                <a:solidFill>
                  <a:schemeClr val="tx1"/>
                </a:solidFill>
                <a:latin typeface="Arial" charset="0"/>
                <a:ea typeface="+mn-ea"/>
                <a:cs typeface="+mn-cs"/>
              </a:rPr>
              <a:t>It is said (although the story is probably a myth) that Descartes came up with the idea for his coordinate system while lying in bed and watching a fly crawl on the ceiling of his room.</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René Descartes was a French man who lived in the 1600s. When he was a child, he was often sick, so the teachers at his boarding school let him stay in bed until noon. He went on staying in bed until noon for almost all his life. While in bed, Descartes thought about math and philosophy.</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One day, Descartes noticed a fly crawling around on the ceiling. He watched the fly for a long time. He wanted to know how to tell someone else where the fly was. Finally he realized that he could describe the position of the fly by its distance from the walls of the room. When he got out of bed, Descartes wrote down what he had discovered. Then he tried describing the positions of points, the same way he described the position of the fly. Descartes had invented </a:t>
            </a:r>
            <a:r>
              <a:rPr lang="en-US" sz="1200" kern="1200" dirty="0" err="1">
                <a:solidFill>
                  <a:schemeClr val="tx1"/>
                </a:solidFill>
                <a:latin typeface="Arial" charset="0"/>
                <a:ea typeface="+mn-ea"/>
                <a:cs typeface="+mn-cs"/>
              </a:rPr>
              <a:t>thecoordinate</a:t>
            </a:r>
            <a:r>
              <a:rPr lang="en-US" sz="1200" kern="1200" dirty="0">
                <a:solidFill>
                  <a:schemeClr val="tx1"/>
                </a:solidFill>
                <a:latin typeface="Arial" charset="0"/>
                <a:ea typeface="+mn-ea"/>
                <a:cs typeface="+mn-cs"/>
              </a:rPr>
              <a:t> plane! In fact, the coordinate plane is sometimes called the Cartesian plane, in his honor.</a:t>
            </a:r>
          </a:p>
          <a:p>
            <a:endParaRPr lang="en-US" sz="1200" kern="1200" dirty="0">
              <a:solidFill>
                <a:schemeClr val="tx1"/>
              </a:solidFill>
              <a:latin typeface="Arial" charset="0"/>
              <a:ea typeface="+mn-ea"/>
              <a:cs typeface="+mn-cs"/>
            </a:endParaRPr>
          </a:p>
          <a:p>
            <a:endParaRPr lang="es-ES" dirty="0"/>
          </a:p>
          <a:p>
            <a:r>
              <a:rPr lang="en-US" dirty="0"/>
              <a:t>http://</a:t>
            </a:r>
            <a:r>
              <a:rPr lang="en-US" dirty="0" err="1"/>
              <a:t>mathforum.org</a:t>
            </a:r>
            <a:r>
              <a:rPr lang="en-US" dirty="0"/>
              <a:t>/</a:t>
            </a:r>
            <a:r>
              <a:rPr lang="en-US" dirty="0" err="1"/>
              <a:t>cgraph</a:t>
            </a:r>
            <a:r>
              <a:rPr lang="en-US" dirty="0"/>
              <a:t>/history/</a:t>
            </a:r>
            <a:r>
              <a:rPr lang="en-US" dirty="0" err="1"/>
              <a:t>fly.html</a:t>
            </a:r>
            <a:r>
              <a:rPr lang="en-US" dirty="0"/>
              <a:t> </a:t>
            </a:r>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5CD4F-811B-384A-AB5A-1EE799AFFF9F}" type="slidenum">
              <a:rPr lang="en-US"/>
              <a:pPr/>
              <a:t>13</a:t>
            </a:fld>
            <a:endParaRPr lang="en-US"/>
          </a:p>
        </p:txBody>
      </p:sp>
      <p:sp>
        <p:nvSpPr>
          <p:cNvPr id="1063938" name="Rectangle 2"/>
          <p:cNvSpPr>
            <a:spLocks noGrp="1" noRot="1" noChangeAspect="1" noChangeArrowheads="1" noTextEdit="1"/>
          </p:cNvSpPr>
          <p:nvPr>
            <p:ph type="sldImg"/>
          </p:nvPr>
        </p:nvSpPr>
        <p:spPr>
          <a:ln/>
        </p:spPr>
      </p:sp>
      <p:sp>
        <p:nvSpPr>
          <p:cNvPr id="106393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939E01-0C83-5349-989E-B239771273DA}" type="slidenum">
              <a:rPr lang="en-US"/>
              <a:pPr/>
              <a:t>14</a:t>
            </a:fld>
            <a:endParaRPr lang="en-US"/>
          </a:p>
        </p:txBody>
      </p:sp>
      <p:sp>
        <p:nvSpPr>
          <p:cNvPr id="1070082" name="Rectangle 2"/>
          <p:cNvSpPr>
            <a:spLocks noGrp="1" noRot="1" noChangeAspect="1" noChangeArrowheads="1" noTextEdit="1"/>
          </p:cNvSpPr>
          <p:nvPr>
            <p:ph type="sldImg"/>
          </p:nvPr>
        </p:nvSpPr>
        <p:spPr>
          <a:ln/>
        </p:spPr>
      </p:sp>
      <p:sp>
        <p:nvSpPr>
          <p:cNvPr id="107008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284DBB-45DC-264F-BFE4-5718C0B176E5}" type="slidenum">
              <a:rPr lang="en-US"/>
              <a:pPr/>
              <a:t>15</a:t>
            </a:fld>
            <a:endParaRPr lang="en-US"/>
          </a:p>
        </p:txBody>
      </p:sp>
      <p:sp>
        <p:nvSpPr>
          <p:cNvPr id="1074178" name="Rectangle 2"/>
          <p:cNvSpPr>
            <a:spLocks noGrp="1" noRot="1" noChangeAspect="1" noChangeArrowheads="1" noTextEdit="1"/>
          </p:cNvSpPr>
          <p:nvPr>
            <p:ph type="sldImg"/>
          </p:nvPr>
        </p:nvSpPr>
        <p:spPr>
          <a:ln/>
        </p:spPr>
      </p:sp>
      <p:sp>
        <p:nvSpPr>
          <p:cNvPr id="107417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16</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17</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D594B-0C40-914E-A472-3A8C4CEF1170}" type="slidenum">
              <a:rPr lang="en-US"/>
              <a:pPr/>
              <a:t>18</a:t>
            </a:fld>
            <a:endParaRPr lang="en-US"/>
          </a:p>
        </p:txBody>
      </p:sp>
      <p:sp>
        <p:nvSpPr>
          <p:cNvPr id="1131522" name="Rectangle 2"/>
          <p:cNvSpPr>
            <a:spLocks noGrp="1" noRot="1" noChangeAspect="1" noChangeArrowheads="1" noTextEdit="1"/>
          </p:cNvSpPr>
          <p:nvPr>
            <p:ph type="sldImg"/>
          </p:nvPr>
        </p:nvSpPr>
        <p:spPr>
          <a:ln/>
        </p:spPr>
      </p:sp>
      <p:sp>
        <p:nvSpPr>
          <p:cNvPr id="11315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D594B-0C40-914E-A472-3A8C4CEF1170}" type="slidenum">
              <a:rPr lang="en-US"/>
              <a:pPr/>
              <a:t>19</a:t>
            </a:fld>
            <a:endParaRPr lang="en-US"/>
          </a:p>
        </p:txBody>
      </p:sp>
      <p:sp>
        <p:nvSpPr>
          <p:cNvPr id="1131522" name="Rectangle 2"/>
          <p:cNvSpPr>
            <a:spLocks noGrp="1" noRot="1" noChangeAspect="1" noChangeArrowheads="1" noTextEdit="1"/>
          </p:cNvSpPr>
          <p:nvPr>
            <p:ph type="sldImg"/>
          </p:nvPr>
        </p:nvSpPr>
        <p:spPr>
          <a:ln/>
        </p:spPr>
      </p:sp>
      <p:sp>
        <p:nvSpPr>
          <p:cNvPr id="11315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F874F-172B-2943-B208-22ABBF590D0D}" type="slidenum">
              <a:rPr lang="en-US"/>
              <a:pPr/>
              <a:t>2</a:t>
            </a:fld>
            <a:endParaRPr lang="en-US"/>
          </a:p>
        </p:txBody>
      </p:sp>
      <p:sp>
        <p:nvSpPr>
          <p:cNvPr id="1059842" name="Rectangle 2"/>
          <p:cNvSpPr>
            <a:spLocks noGrp="1" noRot="1" noChangeAspect="1" noChangeArrowheads="1" noTextEdit="1"/>
          </p:cNvSpPr>
          <p:nvPr>
            <p:ph type="sldImg"/>
          </p:nvPr>
        </p:nvSpPr>
        <p:spPr>
          <a:ln/>
        </p:spPr>
      </p:sp>
      <p:sp>
        <p:nvSpPr>
          <p:cNvPr id="105984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20</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21</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F201B6-28E5-C44E-8669-D221C2B179E6}" type="slidenum">
              <a:rPr lang="en-US"/>
              <a:pPr/>
              <a:t>22</a:t>
            </a:fld>
            <a:endParaRPr lang="en-US"/>
          </a:p>
        </p:txBody>
      </p:sp>
      <p:sp>
        <p:nvSpPr>
          <p:cNvPr id="1082370" name="Rectangle 2"/>
          <p:cNvSpPr>
            <a:spLocks noGrp="1" noRot="1" noChangeAspect="1" noChangeArrowheads="1" noTextEdit="1"/>
          </p:cNvSpPr>
          <p:nvPr>
            <p:ph type="sldImg"/>
          </p:nvPr>
        </p:nvSpPr>
        <p:spPr>
          <a:ln/>
        </p:spPr>
      </p:sp>
      <p:sp>
        <p:nvSpPr>
          <p:cNvPr id="108237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4A7BA-3F23-194E-97EF-5776B4CC8967}" type="slidenum">
              <a:rPr lang="en-US"/>
              <a:pPr/>
              <a:t>23</a:t>
            </a:fld>
            <a:endParaRPr lang="en-US"/>
          </a:p>
        </p:txBody>
      </p:sp>
      <p:sp>
        <p:nvSpPr>
          <p:cNvPr id="1078274" name="Rectangle 2"/>
          <p:cNvSpPr>
            <a:spLocks noGrp="1" noRot="1" noChangeAspect="1" noChangeArrowheads="1" noTextEdit="1"/>
          </p:cNvSpPr>
          <p:nvPr>
            <p:ph type="sldImg"/>
          </p:nvPr>
        </p:nvSpPr>
        <p:spPr>
          <a:ln/>
        </p:spPr>
      </p:sp>
      <p:sp>
        <p:nvSpPr>
          <p:cNvPr id="107827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FA7306D-BE54-B64E-A9D6-31AF53CD6D5D}" type="slidenum">
              <a:rPr lang="en-US"/>
              <a:pPr/>
              <a:t>24</a:t>
            </a:fld>
            <a:endParaRPr lang="en-US"/>
          </a:p>
        </p:txBody>
      </p:sp>
      <p:sp>
        <p:nvSpPr>
          <p:cNvPr id="94211" name="Rectangle 2"/>
          <p:cNvSpPr>
            <a:spLocks noGrp="1" noRot="1" noChangeAspect="1" noChangeArrowheads="1" noTextEdit="1"/>
          </p:cNvSpPr>
          <p:nvPr>
            <p:ph type="sldImg"/>
          </p:nvPr>
        </p:nvSpPr>
        <p:spPr>
          <a:xfrm>
            <a:off x="1143000" y="685800"/>
            <a:ext cx="4572000" cy="3429000"/>
          </a:xfrm>
          <a:ln/>
        </p:spPr>
      </p:sp>
      <p:sp>
        <p:nvSpPr>
          <p:cNvPr id="942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25</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26</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27</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28</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29</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A982-82DD-5347-B848-60699C493759}" type="slidenum">
              <a:rPr lang="en-US"/>
              <a:pPr/>
              <a:t>3</a:t>
            </a:fld>
            <a:endParaRPr lang="en-US"/>
          </a:p>
        </p:txBody>
      </p:sp>
      <p:sp>
        <p:nvSpPr>
          <p:cNvPr id="1020930" name="Rectangle 2"/>
          <p:cNvSpPr>
            <a:spLocks noGrp="1" noRot="1" noChangeAspect="1" noChangeArrowheads="1" noTextEdit="1"/>
          </p:cNvSpPr>
          <p:nvPr>
            <p:ph type="sldImg"/>
          </p:nvPr>
        </p:nvSpPr>
        <p:spPr>
          <a:ln/>
        </p:spPr>
      </p:sp>
      <p:sp>
        <p:nvSpPr>
          <p:cNvPr id="102093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4</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00CDF7-218B-444F-8D3B-5B41DFF76EC0}" type="slidenum">
              <a:rPr lang="en-US"/>
              <a:pPr/>
              <a:t>5</a:t>
            </a:fld>
            <a:endParaRPr lang="en-US"/>
          </a:p>
        </p:txBody>
      </p:sp>
      <p:sp>
        <p:nvSpPr>
          <p:cNvPr id="1022978" name="Rectangle 2"/>
          <p:cNvSpPr>
            <a:spLocks noGrp="1" noRot="1" noChangeAspect="1" noChangeArrowheads="1" noTextEdit="1"/>
          </p:cNvSpPr>
          <p:nvPr>
            <p:ph type="sldImg"/>
          </p:nvPr>
        </p:nvSpPr>
        <p:spPr>
          <a:ln/>
        </p:spPr>
      </p:sp>
      <p:sp>
        <p:nvSpPr>
          <p:cNvPr id="102297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4A6251-AC0D-4E43-83BD-1AD77C8AE822}" type="slidenum">
              <a:rPr lang="en-US"/>
              <a:pPr/>
              <a:t>6</a:t>
            </a:fld>
            <a:endParaRPr lang="en-US"/>
          </a:p>
        </p:txBody>
      </p:sp>
      <p:sp>
        <p:nvSpPr>
          <p:cNvPr id="1025026" name="Rectangle 2"/>
          <p:cNvSpPr>
            <a:spLocks noGrp="1" noRot="1" noChangeAspect="1" noChangeArrowheads="1" noTextEdit="1"/>
          </p:cNvSpPr>
          <p:nvPr>
            <p:ph type="sldImg"/>
          </p:nvPr>
        </p:nvSpPr>
        <p:spPr>
          <a:ln/>
        </p:spPr>
      </p:sp>
      <p:sp>
        <p:nvSpPr>
          <p:cNvPr id="10250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6CEF0C-C907-5B4D-BE7C-9CB77EB82B73}" type="slidenum">
              <a:rPr lang="en-US"/>
              <a:pPr/>
              <a:t>7</a:t>
            </a:fld>
            <a:endParaRPr lang="en-US"/>
          </a:p>
        </p:txBody>
      </p:sp>
      <p:sp>
        <p:nvSpPr>
          <p:cNvPr id="1027074" name="Rectangle 2"/>
          <p:cNvSpPr>
            <a:spLocks noGrp="1" noRot="1" noChangeAspect="1" noChangeArrowheads="1" noTextEdit="1"/>
          </p:cNvSpPr>
          <p:nvPr>
            <p:ph type="sldImg"/>
          </p:nvPr>
        </p:nvSpPr>
        <p:spPr>
          <a:ln/>
        </p:spPr>
      </p:sp>
      <p:sp>
        <p:nvSpPr>
          <p:cNvPr id="102707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A7026-6F75-314A-BED3-00054B183F61}" type="slidenum">
              <a:rPr lang="en-US"/>
              <a:pPr/>
              <a:t>8</a:t>
            </a:fld>
            <a:endParaRPr lang="en-US"/>
          </a:p>
        </p:txBody>
      </p:sp>
      <p:sp>
        <p:nvSpPr>
          <p:cNvPr id="1029122" name="Rectangle 2"/>
          <p:cNvSpPr>
            <a:spLocks noGrp="1" noRot="1" noChangeAspect="1" noChangeArrowheads="1" noTextEdit="1"/>
          </p:cNvSpPr>
          <p:nvPr>
            <p:ph type="sldImg"/>
          </p:nvPr>
        </p:nvSpPr>
        <p:spPr>
          <a:ln/>
        </p:spPr>
      </p:sp>
      <p:sp>
        <p:nvSpPr>
          <p:cNvPr id="102912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0E893D-4314-6448-AE34-4F0CD94FF304}" type="slidenum">
              <a:rPr lang="en-US"/>
              <a:pPr/>
              <a:t>9</a:t>
            </a:fld>
            <a:endParaRPr lang="en-US"/>
          </a:p>
        </p:txBody>
      </p:sp>
      <p:sp>
        <p:nvSpPr>
          <p:cNvPr id="1031170" name="Rectangle 2"/>
          <p:cNvSpPr>
            <a:spLocks noGrp="1" noRot="1" noChangeAspect="1" noChangeArrowheads="1" noTextEdit="1"/>
          </p:cNvSpPr>
          <p:nvPr>
            <p:ph type="sldImg"/>
          </p:nvPr>
        </p:nvSpPr>
        <p:spPr>
          <a:ln/>
        </p:spPr>
      </p:sp>
      <p:sp>
        <p:nvSpPr>
          <p:cNvPr id="103117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38"/>
            <a:ext cx="8229600" cy="585152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7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índice</a:t>
            </a:r>
            <a:endParaRPr lang="en-US">
              <a:solidFill>
                <a:srgbClr val="3399FF"/>
              </a:solidFill>
              <a:latin typeface="Trebuchet MS" pitchFamily="34" charset="0"/>
            </a:endParaRPr>
          </a:p>
        </p:txBody>
      </p:sp>
      <p:sp>
        <p:nvSpPr>
          <p:cNvPr id="11271" name="Line 7"/>
          <p:cNvSpPr>
            <a:spLocks noChangeShapeType="1"/>
          </p:cNvSpPr>
          <p:nvPr userDrawn="1"/>
        </p:nvSpPr>
        <p:spPr bwMode="auto">
          <a:xfrm>
            <a:off x="2000250" y="2236788"/>
            <a:ext cx="12700" cy="1077912"/>
          </a:xfrm>
          <a:prstGeom prst="line">
            <a:avLst/>
          </a:prstGeom>
          <a:noFill/>
          <a:ln w="9525">
            <a:solidFill>
              <a:schemeClr val="accent1"/>
            </a:solidFill>
            <a:round/>
            <a:headEnd/>
            <a:tailEnd/>
          </a:ln>
          <a:effectLst/>
        </p:spPr>
        <p:txBody>
          <a:bodyPr/>
          <a:lstStyle/>
          <a:p>
            <a:pPr>
              <a:defRPr/>
            </a:pPr>
            <a:endParaRPr lang="es-C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p>
        </p:txBody>
      </p:sp>
      <p:sp>
        <p:nvSpPr>
          <p:cNvPr id="11273" name="Text Box 9"/>
          <p:cNvSpPr txBox="1">
            <a:spLocks noChangeArrowheads="1"/>
          </p:cNvSpPr>
          <p:nvPr userDrawn="1"/>
        </p:nvSpPr>
        <p:spPr bwMode="auto">
          <a:xfrm>
            <a:off x="3236913" y="2413000"/>
            <a:ext cx="3395662" cy="1739900"/>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¿Qué es visión por computador?</a:t>
            </a:r>
          </a:p>
          <a:p>
            <a:pPr>
              <a:defRPr/>
            </a:pPr>
            <a:endParaRPr lang="es-CL">
              <a:solidFill>
                <a:srgbClr val="3399FF"/>
              </a:solidFill>
              <a:latin typeface="Trebuchet MS" pitchFamily="34" charset="0"/>
            </a:endParaRPr>
          </a:p>
          <a:p>
            <a:pPr>
              <a:defRPr/>
            </a:pPr>
            <a:r>
              <a:rPr lang="es-CL">
                <a:solidFill>
                  <a:srgbClr val="3399FF"/>
                </a:solidFill>
                <a:latin typeface="Trebuchet MS" pitchFamily="34" charset="0"/>
              </a:rPr>
              <a:t>Reseña histórica</a:t>
            </a: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www.flickr.com/photos/20939975@N04/228624451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file:////Users/domingomery/Box%20Sync/CVCND/material/01_Veermer_Milk_Maid.sk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en.wikipedia.org/wiki/Ren%C3%A9_Descartes"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upload.wikimedia.org/wikipedia/commons/0/0e/View_from_the_Window_at_Le_Gras,_Joseph_Nic%C3%A9phore_Ni%C3%A9pce,_uncompressed_UMN_source.pn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upload.wikimedia.org/wikipedia/commons/1/1d/Boulevard_du_Temple.jp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hyperlink" Target="http://upload.wikimedia.org/wikipedia/en/5/5b/Photographer-studio-1893.jpg"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hyperlink" Target="http://upload.wikimedia.org/wikipedia/commons/7/7f/Tartan_Ribbon.jpg"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imageprocessingplace.com/DIPUM-2E/dipum2e_main_page.ht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www.lookandlearn.com/history-image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seattlepi.com/business/article/Kodak-engineer-had-revolutionary-idea-the-first-1182624.php"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en.wikipedia.org/wiki/Steven_Sasson"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hyperlink" Target="http://en.wikipedia.org/wiki/History_of_the_camera"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Image:Olympus_OM-2_SP.jpg" TargetMode="External"/><Relationship Id="rId7" Type="http://schemas.openxmlformats.org/officeDocument/2006/relationships/hyperlink" Target="http://en.wikipedia.org/wiki/History_of_the_camera"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hyperlink" Target="http://en.wikipedia.org/wiki/Image:35mmPC500.jpg" TargetMode="Externa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8" Type="http://schemas.openxmlformats.org/officeDocument/2006/relationships/hyperlink" Target="http://en.wikipedia.org/wiki/History_of_the_camera" TargetMode="External"/><Relationship Id="rId3" Type="http://schemas.openxmlformats.org/officeDocument/2006/relationships/hyperlink" Target="http://upload.wikimedia.org/wikipedia/commons/a/a0/SLR_cross_section.svg" TargetMode="External"/><Relationship Id="rId7"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en.wikipedia.org/wiki/Image:Olympus_OM-2_SP.jpg" TargetMode="External"/><Relationship Id="rId5" Type="http://schemas.openxmlformats.org/officeDocument/2006/relationships/hyperlink" Target="http://en.wikipedia.org/wiki/Image:SLR_cross_section.svg" TargetMode="Externa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computerhistory.org/collections/accession/102646321"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hyperlink" Target="http://en.wikipedia.org/wiki/Image:NikonD40.JPG" TargetMode="External"/><Relationship Id="rId7" Type="http://schemas.openxmlformats.org/officeDocument/2006/relationships/hyperlink" Target="http://en.wikipedia.org/wiki/Image:Nikon-d2h.jpg"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hyperlink" Target="http://en.wikipedia.org/wiki/Image:Nikon_CoolPix_3200.jpg" TargetMode="External"/><Relationship Id="rId10" Type="http://schemas.openxmlformats.org/officeDocument/2006/relationships/image" Target="../media/image41.png"/><Relationship Id="rId4" Type="http://schemas.openxmlformats.org/officeDocument/2006/relationships/image" Target="../media/image38.jpeg"/><Relationship Id="rId9" Type="http://schemas.openxmlformats.org/officeDocument/2006/relationships/hyperlink" Target="http://en.wikipedia.org/wiki/Comparison_of_Nikon_DSLR_camera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www.dpreview.com/products/compare/camera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7.png"/><Relationship Id="rId5" Type="http://schemas.openxmlformats.org/officeDocument/2006/relationships/hyperlink" Target="https://www.youtube.com/watch?v=FcFPzwl5WH8" TargetMode="Externa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xmugrV7vM2o"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ext Box 2"/>
          <p:cNvSpPr txBox="1">
            <a:spLocks noChangeArrowheads="1"/>
          </p:cNvSpPr>
          <p:nvPr/>
        </p:nvSpPr>
        <p:spPr bwMode="auto">
          <a:xfrm>
            <a:off x="176213" y="76200"/>
            <a:ext cx="60763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a:t>
            </a:r>
            <a:r>
              <a:rPr lang="en-US" dirty="0">
                <a:solidFill>
                  <a:srgbClr val="3333CC"/>
                </a:solidFill>
                <a:latin typeface="Trebuchet MS" charset="0"/>
              </a:rPr>
              <a:t>Advertising Flyer for Improved Camera </a:t>
            </a:r>
            <a:r>
              <a:rPr lang="en-US" dirty="0" err="1">
                <a:solidFill>
                  <a:srgbClr val="3333CC"/>
                </a:solidFill>
                <a:latin typeface="Trebuchet MS" charset="0"/>
              </a:rPr>
              <a:t>Obscura</a:t>
            </a:r>
            <a:r>
              <a:rPr lang="en-US" dirty="0">
                <a:solidFill>
                  <a:srgbClr val="3333CC"/>
                </a:solidFill>
                <a:latin typeface="Trebuchet MS" charset="0"/>
              </a:rPr>
              <a:t> c.1819</a:t>
            </a:r>
            <a:r>
              <a:rPr lang="es-CL" dirty="0">
                <a:solidFill>
                  <a:srgbClr val="3333CC"/>
                </a:solidFill>
                <a:latin typeface="Trebuchet MS" charset="0"/>
              </a:rPr>
              <a:t> ]</a:t>
            </a:r>
            <a:endParaRPr lang="en-US" dirty="0">
              <a:solidFill>
                <a:srgbClr val="3333CC"/>
              </a:solidFill>
              <a:latin typeface="Trebuchet MS" charset="0"/>
            </a:endParaRPr>
          </a:p>
        </p:txBody>
      </p:sp>
      <p:pic>
        <p:nvPicPr>
          <p:cNvPr id="105677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8944" y="973390"/>
            <a:ext cx="6632542" cy="4974407"/>
          </a:xfrm>
          <a:prstGeom prst="rect">
            <a:avLst/>
          </a:prstGeom>
          <a:noFill/>
        </p:spPr>
      </p:pic>
      <p:sp>
        <p:nvSpPr>
          <p:cNvPr id="2" name="TextBox 1"/>
          <p:cNvSpPr txBox="1"/>
          <p:nvPr/>
        </p:nvSpPr>
        <p:spPr>
          <a:xfrm>
            <a:off x="158758" y="6421381"/>
            <a:ext cx="4434628" cy="276999"/>
          </a:xfrm>
          <a:prstGeom prst="rect">
            <a:avLst/>
          </a:prstGeom>
          <a:noFill/>
        </p:spPr>
        <p:txBody>
          <a:bodyPr wrap="none" rtlCol="0">
            <a:spAutoFit/>
          </a:bodyPr>
          <a:lstStyle/>
          <a:p>
            <a:r>
              <a:rPr lang="pl-PL" sz="1200" dirty="0">
                <a:latin typeface="Trebuchet MS"/>
                <a:cs typeface="Trebuchet MS"/>
                <a:hlinkClick r:id="rId4"/>
              </a:rPr>
              <a:t>https://www.flickr.com/photos/20939975@N04/2286244518/</a:t>
            </a:r>
            <a:r>
              <a:rPr lang="pl-PL" sz="1200" dirty="0">
                <a:latin typeface="Trebuchet MS"/>
                <a:cs typeface="Trebuchet MS"/>
              </a:rPr>
              <a:t> </a:t>
            </a:r>
            <a:endParaRPr lang="en-US" sz="1200" dirty="0">
              <a:latin typeface="Trebuchet MS"/>
              <a:cs typeface="Trebuchet MS"/>
            </a:endParaRPr>
          </a:p>
        </p:txBody>
      </p:sp>
    </p:spTree>
    <p:extLst>
      <p:ext uri="{BB962C8B-B14F-4D97-AF65-F5344CB8AC3E}">
        <p14:creationId xmlns:p14="http://schemas.microsoft.com/office/powerpoint/2010/main" val="992178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198" name="Picture 6" descr="Model of Vermeer's Studio"/>
          <p:cNvPicPr>
            <a:picLocks noChangeAspect="1" noChangeArrowheads="1"/>
          </p:cNvPicPr>
          <p:nvPr/>
        </p:nvPicPr>
        <p:blipFill>
          <a:blip r:embed="rId3"/>
          <a:srcRect/>
          <a:stretch>
            <a:fillRect/>
          </a:stretch>
        </p:blipFill>
        <p:spPr bwMode="auto">
          <a:xfrm>
            <a:off x="393700" y="781050"/>
            <a:ext cx="3975100" cy="4810125"/>
          </a:xfrm>
          <a:prstGeom prst="rect">
            <a:avLst/>
          </a:prstGeom>
          <a:noFill/>
        </p:spPr>
      </p:pic>
      <p:pic>
        <p:nvPicPr>
          <p:cNvPr id="1032199" name="Picture 7" descr="music_lesson"/>
          <p:cNvPicPr>
            <a:picLocks noChangeAspect="1" noChangeArrowheads="1"/>
          </p:cNvPicPr>
          <p:nvPr/>
        </p:nvPicPr>
        <p:blipFill>
          <a:blip r:embed="rId4"/>
          <a:srcRect/>
          <a:stretch>
            <a:fillRect/>
          </a:stretch>
        </p:blipFill>
        <p:spPr bwMode="auto">
          <a:xfrm>
            <a:off x="4727575" y="782638"/>
            <a:ext cx="4156075" cy="4821237"/>
          </a:xfrm>
          <a:prstGeom prst="rect">
            <a:avLst/>
          </a:prstGeom>
          <a:noFill/>
        </p:spPr>
      </p:pic>
      <p:sp>
        <p:nvSpPr>
          <p:cNvPr id="7" name="Text Box 3"/>
          <p:cNvSpPr txBox="1">
            <a:spLocks noChangeArrowheads="1"/>
          </p:cNvSpPr>
          <p:nvPr/>
        </p:nvSpPr>
        <p:spPr bwMode="auto">
          <a:xfrm>
            <a:off x="1457325" y="5901191"/>
            <a:ext cx="5739968"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Photography                                                 Painting</a:t>
            </a:r>
            <a:endParaRPr lang="es-ES" i="1" dirty="0">
              <a:solidFill>
                <a:srgbClr val="0000FF"/>
              </a:solidFill>
              <a:latin typeface="Trebuchet MS" charset="0"/>
            </a:endParaRPr>
          </a:p>
        </p:txBody>
      </p:sp>
      <p:sp>
        <p:nvSpPr>
          <p:cNvPr id="8"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Jan_Vermeer_van_Delft_021_OBNP2009-Y04738.jpg"/>
          <p:cNvPicPr>
            <a:picLocks noChangeAspect="1"/>
          </p:cNvPicPr>
          <p:nvPr/>
        </p:nvPicPr>
        <p:blipFill>
          <a:blip r:embed="rId3"/>
          <a:stretch>
            <a:fillRect/>
          </a:stretch>
        </p:blipFill>
        <p:spPr>
          <a:xfrm>
            <a:off x="1866426" y="688759"/>
            <a:ext cx="5233247" cy="5910646"/>
          </a:xfrm>
          <a:prstGeom prst="rect">
            <a:avLst/>
          </a:prstGeom>
        </p:spPr>
      </p:pic>
      <p:sp>
        <p:nvSpPr>
          <p:cNvPr id="1032194" name="Text Box 2"/>
          <p:cNvSpPr txBox="1">
            <a:spLocks noChangeArrowheads="1"/>
          </p:cNvSpPr>
          <p:nvPr/>
        </p:nvSpPr>
        <p:spPr bwMode="auto">
          <a:xfrm>
            <a:off x="176213" y="76200"/>
            <a:ext cx="1282700"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a:solidFill>
                  <a:srgbClr val="3333CC"/>
                </a:solidFill>
                <a:latin typeface="Trebuchet MS" charset="0"/>
              </a:rPr>
              <a:t>[ Historia ]</a:t>
            </a:r>
            <a:endParaRPr lang="en-US">
              <a:solidFill>
                <a:srgbClr val="3333CC"/>
              </a:solidFill>
              <a:latin typeface="Trebuchet MS" charset="0"/>
            </a:endParaRPr>
          </a:p>
        </p:txBody>
      </p:sp>
      <p:sp>
        <p:nvSpPr>
          <p:cNvPr id="6" name="Text Box 2"/>
          <p:cNvSpPr txBox="1">
            <a:spLocks noChangeArrowheads="1"/>
          </p:cNvSpPr>
          <p:nvPr/>
        </p:nvSpPr>
        <p:spPr bwMode="auto">
          <a:xfrm>
            <a:off x="176213" y="76200"/>
            <a:ext cx="352012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Kitchen Maid by Vermeer ]</a:t>
            </a:r>
            <a:endParaRPr lang="en-US" dirty="0">
              <a:solidFill>
                <a:srgbClr val="3333CC"/>
              </a:solidFill>
              <a:latin typeface="Trebuchet MS" charset="0"/>
            </a:endParaRPr>
          </a:p>
        </p:txBody>
      </p:sp>
      <p:sp>
        <p:nvSpPr>
          <p:cNvPr id="2" name="TextBox 1"/>
          <p:cNvSpPr txBox="1"/>
          <p:nvPr/>
        </p:nvSpPr>
        <p:spPr>
          <a:xfrm>
            <a:off x="1894453" y="6220359"/>
            <a:ext cx="2660567" cy="369332"/>
          </a:xfrm>
          <a:prstGeom prst="rect">
            <a:avLst/>
          </a:prstGeom>
          <a:noFill/>
        </p:spPr>
        <p:txBody>
          <a:bodyPr wrap="none" rtlCol="0">
            <a:spAutoFit/>
          </a:bodyPr>
          <a:lstStyle/>
          <a:p>
            <a:r>
              <a:rPr lang="nl-NL" dirty="0">
                <a:hlinkClick r:id="rId4" action="ppaction://hlinkfile"/>
              </a:rPr>
              <a:t>Veermer_Milk_Maid.skp</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Text Box 2"/>
          <p:cNvSpPr txBox="1">
            <a:spLocks noChangeArrowheads="1"/>
          </p:cNvSpPr>
          <p:nvPr/>
        </p:nvSpPr>
        <p:spPr bwMode="auto">
          <a:xfrm>
            <a:off x="1693231" y="587794"/>
            <a:ext cx="37744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France, Descartes (1596 – 1650) ]</a:t>
            </a:r>
            <a:endParaRPr lang="en-US" dirty="0">
              <a:solidFill>
                <a:srgbClr val="3333CC"/>
              </a:solidFill>
              <a:latin typeface="Trebuchet MS" charset="0"/>
            </a:endParaRPr>
          </a:p>
        </p:txBody>
      </p:sp>
      <p:pic>
        <p:nvPicPr>
          <p:cNvPr id="1163272" name="Picture 8"/>
          <p:cNvPicPr>
            <a:picLocks noChangeAspect="1" noChangeArrowheads="1"/>
          </p:cNvPicPr>
          <p:nvPr/>
        </p:nvPicPr>
        <p:blipFill>
          <a:blip r:embed="rId3"/>
          <a:srcRect/>
          <a:stretch>
            <a:fillRect/>
          </a:stretch>
        </p:blipFill>
        <p:spPr bwMode="auto">
          <a:xfrm>
            <a:off x="4851400" y="3978275"/>
            <a:ext cx="152400" cy="247650"/>
          </a:xfrm>
          <a:prstGeom prst="rect">
            <a:avLst/>
          </a:prstGeom>
          <a:noFill/>
        </p:spPr>
      </p:pic>
      <p:sp>
        <p:nvSpPr>
          <p:cNvPr id="1163274" name="Line 10"/>
          <p:cNvSpPr>
            <a:spLocks noChangeShapeType="1"/>
          </p:cNvSpPr>
          <p:nvPr/>
        </p:nvSpPr>
        <p:spPr bwMode="auto">
          <a:xfrm>
            <a:off x="5829300" y="1181100"/>
            <a:ext cx="2997200" cy="889000"/>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1163275" name="Line 11"/>
          <p:cNvSpPr>
            <a:spLocks noChangeShapeType="1"/>
          </p:cNvSpPr>
          <p:nvPr/>
        </p:nvSpPr>
        <p:spPr bwMode="auto">
          <a:xfrm flipH="1">
            <a:off x="3886200" y="1155700"/>
            <a:ext cx="2159000" cy="1600200"/>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1163276" name="Line 12"/>
          <p:cNvSpPr>
            <a:spLocks noChangeShapeType="1"/>
          </p:cNvSpPr>
          <p:nvPr/>
        </p:nvSpPr>
        <p:spPr bwMode="auto">
          <a:xfrm>
            <a:off x="5956300" y="1206500"/>
            <a:ext cx="0" cy="4165600"/>
          </a:xfrm>
          <a:prstGeom prst="line">
            <a:avLst/>
          </a:prstGeom>
          <a:noFill/>
          <a:ln w="9525">
            <a:solidFill>
              <a:schemeClr val="tx1"/>
            </a:solidFill>
            <a:round/>
            <a:headEnd/>
            <a:tailEnd/>
          </a:ln>
          <a:effectLst/>
        </p:spPr>
        <p:txBody>
          <a:bodyPr>
            <a:prstTxWarp prst="textNoShape">
              <a:avLst/>
            </a:prstTxWarp>
          </a:bodyPr>
          <a:lstStyle/>
          <a:p>
            <a:endParaRPr lang="es-ES_tradnl"/>
          </a:p>
        </p:txBody>
      </p:sp>
      <p:grpSp>
        <p:nvGrpSpPr>
          <p:cNvPr id="2" name="Group 17"/>
          <p:cNvGrpSpPr>
            <a:grpSpLocks/>
          </p:cNvGrpSpPr>
          <p:nvPr/>
        </p:nvGrpSpPr>
        <p:grpSpPr bwMode="auto">
          <a:xfrm>
            <a:off x="3667125" y="1585913"/>
            <a:ext cx="5226050" cy="3859212"/>
            <a:chOff x="2310" y="999"/>
            <a:chExt cx="3292" cy="2431"/>
          </a:xfrm>
        </p:grpSpPr>
        <p:sp>
          <p:nvSpPr>
            <p:cNvPr id="1163278" name="Text Box 14"/>
            <p:cNvSpPr txBox="1">
              <a:spLocks noChangeArrowheads="1"/>
            </p:cNvSpPr>
            <p:nvPr/>
          </p:nvSpPr>
          <p:spPr bwMode="auto">
            <a:xfrm>
              <a:off x="2310" y="1359"/>
              <a:ext cx="212" cy="231"/>
            </a:xfrm>
            <a:prstGeom prst="rect">
              <a:avLst/>
            </a:prstGeom>
            <a:noFill/>
            <a:ln w="9525">
              <a:noFill/>
              <a:miter lim="800000"/>
              <a:headEnd/>
              <a:tailEnd/>
            </a:ln>
            <a:effectLst/>
          </p:spPr>
          <p:txBody>
            <a:bodyPr wrap="none">
              <a:prstTxWarp prst="textNoShape">
                <a:avLst/>
              </a:prstTxWarp>
              <a:spAutoFit/>
            </a:bodyPr>
            <a:lstStyle/>
            <a:p>
              <a:r>
                <a:rPr lang="es-CL"/>
                <a:t>Y</a:t>
              </a:r>
              <a:endParaRPr lang="es-ES"/>
            </a:p>
          </p:txBody>
        </p:sp>
        <p:sp>
          <p:nvSpPr>
            <p:cNvPr id="1163279" name="Text Box 15"/>
            <p:cNvSpPr txBox="1">
              <a:spLocks noChangeArrowheads="1"/>
            </p:cNvSpPr>
            <p:nvPr/>
          </p:nvSpPr>
          <p:spPr bwMode="auto">
            <a:xfrm>
              <a:off x="5390" y="999"/>
              <a:ext cx="212" cy="231"/>
            </a:xfrm>
            <a:prstGeom prst="rect">
              <a:avLst/>
            </a:prstGeom>
            <a:noFill/>
            <a:ln w="9525">
              <a:noFill/>
              <a:miter lim="800000"/>
              <a:headEnd/>
              <a:tailEnd/>
            </a:ln>
            <a:effectLst/>
          </p:spPr>
          <p:txBody>
            <a:bodyPr wrap="none">
              <a:prstTxWarp prst="textNoShape">
                <a:avLst/>
              </a:prstTxWarp>
              <a:spAutoFit/>
            </a:bodyPr>
            <a:lstStyle/>
            <a:p>
              <a:r>
                <a:rPr lang="es-CL" dirty="0"/>
                <a:t>X</a:t>
              </a:r>
              <a:endParaRPr lang="es-ES" dirty="0"/>
            </a:p>
          </p:txBody>
        </p:sp>
        <p:sp>
          <p:nvSpPr>
            <p:cNvPr id="1163280" name="Text Box 16"/>
            <p:cNvSpPr txBox="1">
              <a:spLocks noChangeArrowheads="1"/>
            </p:cNvSpPr>
            <p:nvPr/>
          </p:nvSpPr>
          <p:spPr bwMode="auto">
            <a:xfrm>
              <a:off x="3806" y="3199"/>
              <a:ext cx="204" cy="231"/>
            </a:xfrm>
            <a:prstGeom prst="rect">
              <a:avLst/>
            </a:prstGeom>
            <a:noFill/>
            <a:ln w="9525">
              <a:noFill/>
              <a:miter lim="800000"/>
              <a:headEnd/>
              <a:tailEnd/>
            </a:ln>
            <a:effectLst/>
          </p:spPr>
          <p:txBody>
            <a:bodyPr wrap="none">
              <a:prstTxWarp prst="textNoShape">
                <a:avLst/>
              </a:prstTxWarp>
              <a:spAutoFit/>
            </a:bodyPr>
            <a:lstStyle/>
            <a:p>
              <a:r>
                <a:rPr lang="es-CL"/>
                <a:t>Z</a:t>
              </a:r>
              <a:endParaRPr lang="es-ES"/>
            </a:p>
          </p:txBody>
        </p:sp>
      </p:grpSp>
      <p:pic>
        <p:nvPicPr>
          <p:cNvPr id="3" name="Picture 2" descr="Screen Shot 2014-09-02 at 11.4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435100" cy="1714500"/>
          </a:xfrm>
          <a:prstGeom prst="rect">
            <a:avLst/>
          </a:prstGeom>
        </p:spPr>
      </p:pic>
      <p:sp>
        <p:nvSpPr>
          <p:cNvPr id="4" name="TextBox 3"/>
          <p:cNvSpPr txBox="1"/>
          <p:nvPr/>
        </p:nvSpPr>
        <p:spPr>
          <a:xfrm>
            <a:off x="141118" y="6491946"/>
            <a:ext cx="3377096" cy="276999"/>
          </a:xfrm>
          <a:prstGeom prst="rect">
            <a:avLst/>
          </a:prstGeom>
          <a:noFill/>
        </p:spPr>
        <p:txBody>
          <a:bodyPr wrap="none" rtlCol="0">
            <a:spAutoFit/>
          </a:bodyPr>
          <a:lstStyle/>
          <a:p>
            <a:r>
              <a:rPr lang="pl-PL" sz="1200" dirty="0">
                <a:latin typeface="Trebuchet MS"/>
                <a:cs typeface="Trebuchet MS"/>
                <a:hlinkClick r:id="rId5"/>
              </a:rPr>
              <a:t>http://en.wikipedia.org/wiki/René_Descartes</a:t>
            </a:r>
            <a:r>
              <a:rPr lang="pl-PL" sz="1200" dirty="0">
                <a:latin typeface="Trebuchet MS"/>
                <a:cs typeface="Trebuchet MS"/>
              </a:rPr>
              <a:t> </a:t>
            </a:r>
            <a:endParaRPr lang="en-US" sz="1200" dirty="0">
              <a:latin typeface="Trebuchet MS"/>
              <a:cs typeface="Trebuchet MS"/>
            </a:endParaRPr>
          </a:p>
        </p:txBody>
      </p:sp>
      <p:sp>
        <p:nvSpPr>
          <p:cNvPr id="5" name="TextBox 4"/>
          <p:cNvSpPr txBox="1"/>
          <p:nvPr/>
        </p:nvSpPr>
        <p:spPr>
          <a:xfrm>
            <a:off x="176397" y="2822586"/>
            <a:ext cx="5954826" cy="2862323"/>
          </a:xfrm>
          <a:prstGeom prst="rect">
            <a:avLst/>
          </a:prstGeom>
          <a:noFill/>
        </p:spPr>
        <p:txBody>
          <a:bodyPr wrap="square" rtlCol="0">
            <a:spAutoFit/>
          </a:bodyPr>
          <a:lstStyle/>
          <a:p>
            <a:r>
              <a:rPr lang="en-US" i="1" dirty="0">
                <a:latin typeface="Trebuchet MS"/>
                <a:cs typeface="Trebuchet MS"/>
              </a:rPr>
              <a:t>Descartes' influence in mathematics is equally apparent; the Cartesian coordinate system — allowing reference to a point in space as a set of numbers, and allowing algebraic equations to be expressed as geometric shapes in a two-dimensional coordinate system (and conversely, shapes to be described as equations) — was named after him. He is credited as the father of analytical geometry, the bridge between algebra and geometry, crucial to the discovery of infinitesimal calculus and analysis.</a:t>
            </a:r>
          </a:p>
        </p:txBody>
      </p:sp>
      <p:grpSp>
        <p:nvGrpSpPr>
          <p:cNvPr id="7" name="Group 6"/>
          <p:cNvGrpSpPr/>
          <p:nvPr/>
        </p:nvGrpSpPr>
        <p:grpSpPr>
          <a:xfrm>
            <a:off x="4758264" y="1881234"/>
            <a:ext cx="3638254" cy="2173742"/>
            <a:chOff x="4758264" y="1881234"/>
            <a:chExt cx="3638254" cy="2173742"/>
          </a:xfrm>
        </p:grpSpPr>
        <p:grpSp>
          <p:nvGrpSpPr>
            <p:cNvPr id="24" name="Group 23"/>
            <p:cNvGrpSpPr/>
            <p:nvPr/>
          </p:nvGrpSpPr>
          <p:grpSpPr>
            <a:xfrm>
              <a:off x="4758264" y="1881234"/>
              <a:ext cx="3638254" cy="2173742"/>
              <a:chOff x="4758264" y="1881234"/>
              <a:chExt cx="3638254" cy="2173742"/>
            </a:xfrm>
          </p:grpSpPr>
          <p:sp>
            <p:nvSpPr>
              <p:cNvPr id="25" name="Line 10"/>
              <p:cNvSpPr>
                <a:spLocks noChangeShapeType="1"/>
              </p:cNvSpPr>
              <p:nvPr/>
            </p:nvSpPr>
            <p:spPr bwMode="auto">
              <a:xfrm>
                <a:off x="4764624" y="2039147"/>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6" name="Line 11"/>
              <p:cNvSpPr>
                <a:spLocks noChangeShapeType="1"/>
              </p:cNvSpPr>
              <p:nvPr/>
            </p:nvSpPr>
            <p:spPr bwMode="auto">
              <a:xfrm flipH="1">
                <a:off x="7126120" y="3122486"/>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7" name="Line 12"/>
              <p:cNvSpPr>
                <a:spLocks noChangeShapeType="1"/>
              </p:cNvSpPr>
              <p:nvPr/>
            </p:nvSpPr>
            <p:spPr bwMode="auto">
              <a:xfrm>
                <a:off x="8243175" y="1923412"/>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8" name="Line 11"/>
              <p:cNvSpPr>
                <a:spLocks noChangeShapeType="1"/>
              </p:cNvSpPr>
              <p:nvPr/>
            </p:nvSpPr>
            <p:spPr bwMode="auto">
              <a:xfrm flipH="1">
                <a:off x="7084483" y="1881234"/>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9" name="Line 12"/>
              <p:cNvSpPr>
                <a:spLocks noChangeShapeType="1"/>
              </p:cNvSpPr>
              <p:nvPr/>
            </p:nvSpPr>
            <p:spPr bwMode="auto">
              <a:xfrm>
                <a:off x="7196076" y="2746176"/>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0" name="Line 10"/>
              <p:cNvSpPr>
                <a:spLocks noChangeShapeType="1"/>
              </p:cNvSpPr>
              <p:nvPr/>
            </p:nvSpPr>
            <p:spPr bwMode="auto">
              <a:xfrm>
                <a:off x="4758264" y="3250007"/>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1" name="Line 10"/>
              <p:cNvSpPr>
                <a:spLocks noChangeShapeType="1"/>
              </p:cNvSpPr>
              <p:nvPr/>
            </p:nvSpPr>
            <p:spPr bwMode="auto">
              <a:xfrm>
                <a:off x="5851944" y="2509085"/>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2" name="Line 12"/>
              <p:cNvSpPr>
                <a:spLocks noChangeShapeType="1"/>
              </p:cNvSpPr>
              <p:nvPr/>
            </p:nvSpPr>
            <p:spPr bwMode="auto">
              <a:xfrm>
                <a:off x="4849988" y="2022888"/>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grpSp>
        <p:sp>
          <p:nvSpPr>
            <p:cNvPr id="33" name="Line 11"/>
            <p:cNvSpPr>
              <a:spLocks noChangeShapeType="1"/>
            </p:cNvSpPr>
            <p:nvPr/>
          </p:nvSpPr>
          <p:spPr bwMode="auto">
            <a:xfrm flipH="1">
              <a:off x="4773677" y="2410469"/>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grpSp>
      <p:sp>
        <p:nvSpPr>
          <p:cNvPr id="35" name="Text Box 15"/>
          <p:cNvSpPr txBox="1">
            <a:spLocks noChangeArrowheads="1"/>
          </p:cNvSpPr>
          <p:nvPr/>
        </p:nvSpPr>
        <p:spPr bwMode="auto">
          <a:xfrm>
            <a:off x="7350768" y="3961105"/>
            <a:ext cx="885842" cy="369332"/>
          </a:xfrm>
          <a:prstGeom prst="rect">
            <a:avLst/>
          </a:prstGeom>
          <a:noFill/>
          <a:ln w="9525">
            <a:noFill/>
            <a:miter lim="800000"/>
            <a:headEnd/>
            <a:tailEnd/>
          </a:ln>
          <a:effectLst/>
        </p:spPr>
        <p:txBody>
          <a:bodyPr wrap="none">
            <a:prstTxWarp prst="textNoShape">
              <a:avLst/>
            </a:prstTxWarp>
            <a:spAutoFit/>
          </a:bodyPr>
          <a:lstStyle/>
          <a:p>
            <a:r>
              <a:rPr lang="es-CL" dirty="0"/>
              <a:t>(X,Y,Z)</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1.85185E-6 C 0.00052 -0.00625 0.00035 -0.0125 0.00139 -0.01852 C 0.00174 -0.0213 0.00365 -0.02338 0.00417 -0.02593 C 0.00486 -0.02917 0.00712 -0.05024 0.00972 -0.05556 C 0.01649 -0.06899 0.02691 -0.07593 0.03611 -0.08519 C 0.04045 -0.08959 0.04427 -0.09445 0.05 -0.0963 C 0.05417 -0.09746 0.05833 -0.09746 0.0625 -0.09815 C 0.0658 -0.09746 0.06944 -0.09838 0.07222 -0.0963 C 0.07604 -0.09352 0.07708 -0.07686 0.07778 -0.07223 C 0.07726 -0.06412 0.07865 -0.05556 0.07639 -0.04815 C 0.07517 -0.04399 0.06806 -0.04074 0.06806 -0.04074 C 0.05972 -0.0426 0.05712 -0.04236 0.05139 -0.05 C 0.05 -0.05787 0.04722 -0.06436 0.04583 -0.07223 C 0.04635 -0.09329 0.04236 -0.11598 0.04861 -0.13519 C 0.05156 -0.14422 0.05174 -0.13866 0.05833 -0.14445 C 0.07101 -0.15533 0.08229 -0.16922 0.09722 -0.17408 C 0.12205 -0.17269 0.12778 -0.18357 0.13333 -0.16111 C 0.13229 -0.1426 0.13177 -0.12385 0.11944 -0.11297 C 0.11615 -0.10649 0.11233 -0.10348 0.10833 -0.09815 C 0.09792 -0.08426 0.1099 -0.09584 0.1 -0.08704 C 0.09253 -0.07223 0.10226 -0.09005 0.09306 -0.07778 C 0.08941 -0.07292 0.08767 -0.06505 0.08472 -0.05926 C 0.0809 -0.03866 0.08802 -0.02524 0.10278 -0.02037 C 0.10781 -0.02107 0.11302 -0.02107 0.11806 -0.02223 C 0.12535 -0.02408 0.13038 -0.03149 0.13611 -0.03704 C 0.14757 -0.04815 0.15677 -0.06088 0.16667 -0.07408 C 0.16719 -0.08079 0.16806 -0.08774 0.16806 -0.09445 C 0.16806 -0.1213 0.1684 -0.13102 0.15556 -0.14815 C 0.15399 -0.15024 0.15313 -0.15348 0.15139 -0.15556 C 0.14983 -0.15741 0.14757 -0.15764 0.14583 -0.15926 C 0.14028 -0.16482 0.13854 -0.16922 0.13194 -0.17223 C 0.12083 -0.17014 0.12257 -0.17315 0.11528 -0.16111 C 0.11319 -0.15764 0.10972 -0.15 0.10972 -0.15 C 0.11024 -0.14005 0.1099 -0.1301 0.11111 -0.12037 C 0.11181 -0.11459 0.12222 -0.11111 0.12222 -0.11111 C 0.15694 -0.12269 0.18038 -0.16343 0.2 -0.2 C 0.21181 -0.22223 0.22674 -0.24005 0.23333 -0.26667 C 0.22101 -0.27755 0.21059 -0.28866 0.19583 -0.2926 C 0.18993 -0.29653 0.1842 -0.29792 0.17778 -0.3 C 0.16771 -0.29885 0.16337 -0.30255 0.15833 -0.2926 C 0.15521 -0.28635 0.15313 -0.2794 0.15139 -0.27223 C 0.15052 -0.26852 0.14861 -0.26111 0.14861 -0.26111 C 0.14896 -0.25278 0.14514 -0.22871 0.15278 -0.21852 C 0.15556 -0.21482 0.16458 -0.20996 0.16667 -0.20926 C 0.17118 -0.20741 0.18056 -0.20556 0.18056 -0.20556 C 0.19861 -0.20834 0.21111 -0.20926 0.22361 -0.22593 C 0.22552 -0.2338 0.22639 -0.23102 0.21944 -0.23704 C 0.20833 -0.24653 0.19774 -0.25371 0.18472 -0.25741 C 0.1816 -0.25834 0.1783 -0.25857 0.175 -0.25926 C 0.16198 -0.25857 0.14896 -0.25996 0.13611 -0.25741 C 0.11979 -0.2544 0.10799 -0.23889 0.09306 -0.23149 C 0.08229 -0.21713 0.0717 -0.19977 0.05972 -0.18704 C 0.0559 -0.17871 0.05521 -0.17084 0.05139 -0.16297 C 0.04601 -0.13473 0.04306 -0.08287 0.06944 -0.07593 C 0.0809 -0.06829 0.07917 -0.06783 0.1 -0.07593 C 0.10799 -0.07894 0.12222 -0.09074 0.12222 -0.09074 C 0.13941 -0.11945 0.15295 -0.15324 0.16389 -0.18704 C 0.1625 -0.2 0.16198 -0.2132 0.15972 -0.22593 C 0.15833 -0.23334 0.1533 -0.23843 0.15 -0.24445 C 0.14705 -0.24977 0.14514 -0.25649 0.14167 -0.26111 C 0.13559 -0.26922 0.12604 -0.2713 0.11806 -0.27408 C 0.08698 -0.27153 0.10017 -0.27801 0.08472 -0.25741 C 0.08073 -0.24144 0.07847 -0.22709 0.075 -0.21111 C 0.07587 -0.19514 0.07552 -0.17871 0.07778 -0.16297 C 0.08021 -0.14537 0.10799 -0.13658 0.11806 -0.13519 C 0.13628 -0.13774 0.15174 -0.14375 0.16944 -0.1463 C 0.21701 -0.16227 0.25069 -0.20926 0.27222 -0.26667 C 0.26684 -0.28449 0.25816 -0.29537 0.24444 -0.3 C 0.22483 -0.29399 0.22708 -0.29329 0.2125 -0.28149 C 0.20469 -0.26598 0.19618 -0.25209 0.19028 -0.23519 C 0.18455 -0.21899 0.18281 -0.20162 0.17778 -0.18519 C 0.17969 -0.15949 0.17882 -0.14792 0.1875 -0.12778 C 0.18924 -0.12361 0.18941 -0.11852 0.19167 -0.11482 C 0.19635 -0.10695 0.20764 -0.10672 0.21389 -0.10556 C 0.225 -0.10672 0.23628 -0.10602 0.24722 -0.10926 C 0.25972 -0.11297 0.28021 -0.1375 0.2875 -0.15186 C 0.29236 -0.16111 0.29583 -0.17153 0.3 -0.18149 C 0.30208 -0.18658 0.30417 -0.19815 0.30417 -0.19815 C 0.30278 -0.21181 0.3026 -0.2257 0.3 -0.23889 C 0.29878 -0.24514 0.29531 -0.25 0.29306 -0.25556 C 0.28125 -0.28565 0.26389 -0.31042 0.2375 -0.31482 C 0.21441 -0.31412 0.19115 -0.31436 0.16806 -0.31297 C 0.1625 -0.3125 0.15694 -0.31019 0.15139 -0.30926 C 0.14167 -0.30764 0.12222 -0.30556 0.12222 -0.30556 C 0.10764 -0.30116 0.09427 -0.29954 0.07917 -0.29815 C 0.0625 -0.28936 0.08021 -0.30024 0.06806 -0.28889 C 0.06354 -0.28473 0.05417 -0.27778 0.05417 -0.27778 C 0.04931 -0.26899 0.04583 -0.25949 0.04167 -0.25 C 0.03924 -0.23681 0.03715 -0.22917 0.0375 -0.21482 C 0.03819 -0.18519 0.03958 -0.15556 0.04167 -0.12593 C 0.04271 -0.11042 0.07674 -0.10232 0.08472 -0.1 C 0.09115 -0.1007 0.09792 -0.09977 0.10417 -0.10186 C 0.10712 -0.10278 0.11736 -0.12801 0.11806 -0.12963 C 0.12795 -0.15139 0.12743 -0.13866 0.1375 -0.17223 C 0.1441 -0.19445 0.14844 -0.2176 0.15278 -0.24074 C 0.15191 -0.2507 0.15191 -0.26088 0.15 -0.27037 C 0.14549 -0.2926 0.1224 -0.30556 0.10833 -0.31297 C 0.09913 -0.31227 0.08941 -0.31436 0.08056 -0.31111 C 0.07413 -0.3088 0.06944 -0.30116 0.06389 -0.2963 C 0.04774 -0.28195 0.03507 -0.26852 0.02361 -0.24815 C 0.0184 -0.22755 0.01858 -0.23334 0.025 -0.2 C 0.02639 -0.1926 0.03594 -0.19236 0.04028 -0.19074 C 0.0566 -0.18473 0.07205 -0.17639 0.08889 -0.17408 C 0.11615 -0.16598 0.14826 -0.17199 0.17361 -0.18889 C 0.17691 -0.19121 0.18021 -0.19352 0.18333 -0.1963 C 0.18576 -0.19838 0.18767 -0.20186 0.19028 -0.20371 C 0.22656 -0.2301 0.16962 -0.18311 0.20694 -0.21297 C 0.21337 -0.21806 0.21753 -0.22338 0.225 -0.22593 C 0.23021 -0.23287 0.23733 -0.23843 0.24167 -0.2463 C 0.24288 -0.24861 0.24653 -0.25371 0.24444 -0.25371 C 0.22674 -0.25301 0.2092 -0.24746 0.19167 -0.24445 C 0.18802 -0.24074 0.17674 -0.23056 0.17361 -0.22408 C 0.17205 -0.22084 0.17083 -0.21297 0.17083 -0.21297 C 0.17188 -0.19746 0.16944 -0.17084 0.18194 -0.15926 C 0.18385 -0.15741 0.19288 -0.15463 0.19583 -0.15371 C 0.20226 -0.1551 0.21285 -0.15579 0.21944 -0.16111 C 0.2283 -0.16806 0.22465 -0.16713 0.23056 -0.17593 C 0.23785 -0.18658 0.24236 -0.19005 0.24583 -0.20371 C 0.2434 -0.21991 0.23715 -0.23241 0.23056 -0.2463 C 0.2283 -0.25116 0.22431 -0.26135 0.22083 -0.26482 C 0.21007 -0.2757 0.18663 -0.28426 0.17361 -0.28704 C 0.16337 -0.28635 0.15313 -0.28658 0.14306 -0.28519 C 0.12431 -0.28287 0.10712 -0.26922 0.09028 -0.25926 C 0.07639 -0.25116 0.0625 -0.24491 0.04861 -0.23704 C 0.04462 -0.23172 0.04097 -0.22639 0.03611 -0.22223 C 0.0283 -0.21551 0.02101 -0.2125 0.01528 -0.20186 C 0.00677 -0.18635 0.00313 -0.16459 -1.11111E-6 -0.1463 C 0.00087 -0.12338 0.00017 -0.10047 0.00278 -0.07778 C 0.00642 -0.04607 0.05382 -0.02709 0.07361 -0.02408 C 0.08663 -0.02524 0.09965 -0.02477 0.1125 -0.02778 C 0.1158 -0.02848 0.11788 -0.03311 0.12083 -0.03519 C 0.12847 -0.04074 0.13698 -0.04375 0.14444 -0.05 C 0.16875 -0.07084 0.18698 -0.11482 0.19583 -0.15 C 0.19115 -0.17524 0.18646 -0.21459 0.17639 -0.23704 C 0.16892 -0.25348 0.15538 -0.2676 0.14306 -0.27593 C 0.13559 -0.27524 0.12639 -0.28056 0.12083 -0.27408 C 0.11597 -0.26829 0.11892 -0.25672 0.11944 -0.24815 C 0.12049 -0.23172 0.11979 -0.21274 0.12778 -0.2 C 0.13351 -0.19074 0.15295 -0.19306 0.15694 -0.1926 C 0.1941 -0.19422 0.19844 -0.18959 0.22222 -0.21482 C 0.22795 -0.23033 0.22118 -0.21412 0.23056 -0.22963 C 0.23264 -0.23311 0.23611 -0.24074 0.23611 -0.24074 C 0.23455 -0.24815 0.23125 -0.26621 0.225 -0.27037 C 0.22101 -0.27292 0.2125 -0.27593 0.2125 -0.27593 C 0.20694 -0.27524 0.20104 -0.27662 0.19583 -0.27408 C 0.19392 -0.27315 0.1941 -0.26899 0.19306 -0.26667 C 0.19132 -0.26297 0.1875 -0.25556 0.1875 -0.25556 C 0.18576 -0.23658 0.18351 -0.22037 0.1875 -0.2 C 0.19288 -0.17176 0.22882 -0.17338 0.24306 -0.17223 C 0.25052 -0.17153 0.25781 -0.17107 0.26528 -0.17037 C 0.28212 -0.16482 0.27847 -0.1669 0.30556 -0.16852 C 0.31042 -0.17292 0.31337 -0.17292 0.31667 -0.17963 C 0.30868 -0.18311 0.30139 -0.18658 0.29306 -0.18889 C 0.2842 -0.1882 0.27535 -0.18936 0.26667 -0.18704 C 0.25677 -0.18449 0.26024 -0.18033 0.25556 -0.17408 C 0.23819 -0.15093 0.22934 -0.13797 0.225 -0.10371 C 0.22552 -0.0875 0.22031 -0.03658 0.24028 -0.02778 C 0.24514 -0.0213 0.25417 -0.01412 0.25417 -0.02963 " pathEditMode="relative" ptsTypes="fffffffffffffffffffffffffffffffffffffffffffffffffffffffffffffffffffffffffffffffffffffffffffffffffffffffffffffffffffffffffffffffffffffffffffffffffffffffffffffA">
                                      <p:cBhvr>
                                        <p:cTn id="6" dur="5000" fill="hold"/>
                                        <p:tgtEl>
                                          <p:spTgt spid="116327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500"/>
                            </p:stCondLst>
                            <p:childTnLst>
                              <p:par>
                                <p:cTn id="17" presetID="2" presetClass="entr" presetSubtype="2"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1+#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Text Box 2"/>
          <p:cNvSpPr txBox="1">
            <a:spLocks noChangeArrowheads="1"/>
          </p:cNvSpPr>
          <p:nvPr/>
        </p:nvSpPr>
        <p:spPr bwMode="auto">
          <a:xfrm>
            <a:off x="176213" y="76200"/>
            <a:ext cx="380945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Nicéphore Niépce, France, 1826 ]</a:t>
            </a:r>
            <a:endParaRPr lang="en-US" dirty="0">
              <a:solidFill>
                <a:srgbClr val="3333CC"/>
              </a:solidFill>
              <a:latin typeface="Trebuchet MS" charset="0"/>
            </a:endParaRPr>
          </a:p>
        </p:txBody>
      </p:sp>
      <p:pic>
        <p:nvPicPr>
          <p:cNvPr id="1062918" name="Picture 6" descr="Imagen:View from the Window at Le Gras, Joseph Nicéphore Niépce, uncompressed UMN source.png">
            <a:hlinkClick r:id="rId3"/>
          </p:cNvPr>
          <p:cNvPicPr>
            <a:picLocks noChangeAspect="1" noChangeArrowheads="1"/>
          </p:cNvPicPr>
          <p:nvPr/>
        </p:nvPicPr>
        <p:blipFill>
          <a:blip r:embed="rId4"/>
          <a:srcRect/>
          <a:stretch>
            <a:fillRect/>
          </a:stretch>
        </p:blipFill>
        <p:spPr bwMode="auto">
          <a:xfrm>
            <a:off x="1066800" y="793750"/>
            <a:ext cx="6578600" cy="4572000"/>
          </a:xfrm>
          <a:prstGeom prst="rect">
            <a:avLst/>
          </a:prstGeom>
          <a:noFill/>
        </p:spPr>
      </p:pic>
      <p:sp>
        <p:nvSpPr>
          <p:cNvPr id="1062919" name="Text Box 7"/>
          <p:cNvSpPr txBox="1">
            <a:spLocks noChangeArrowheads="1"/>
          </p:cNvSpPr>
          <p:nvPr/>
        </p:nvSpPr>
        <p:spPr bwMode="auto">
          <a:xfrm>
            <a:off x="1043180" y="5534183"/>
            <a:ext cx="6175423" cy="646331"/>
          </a:xfrm>
          <a:prstGeom prst="rect">
            <a:avLst/>
          </a:prstGeom>
          <a:noFill/>
          <a:ln w="9525">
            <a:noFill/>
            <a:miter lim="800000"/>
            <a:headEnd/>
            <a:tailEnd/>
          </a:ln>
          <a:effectLst/>
        </p:spPr>
        <p:txBody>
          <a:bodyPr wrap="none">
            <a:prstTxWarp prst="textNoShape">
              <a:avLst/>
            </a:prstTxWarp>
            <a:spAutoFit/>
          </a:bodyPr>
          <a:lstStyle/>
          <a:p>
            <a:pPr algn="ctr"/>
            <a:r>
              <a:rPr lang="en-US" i="1" dirty="0">
                <a:solidFill>
                  <a:srgbClr val="0000FF"/>
                </a:solidFill>
                <a:latin typeface="Trebuchet MS" charset="0"/>
              </a:rPr>
              <a:t>The first photography: View from the Window at Le Gras </a:t>
            </a:r>
          </a:p>
          <a:p>
            <a:pPr algn="ctr"/>
            <a:r>
              <a:rPr lang="en-US" i="1" dirty="0">
                <a:solidFill>
                  <a:srgbClr val="0000FF"/>
                </a:solidFill>
                <a:latin typeface="Trebuchet MS" charset="0"/>
              </a:rPr>
              <a:t>(Saint-Loup-de-</a:t>
            </a:r>
            <a:r>
              <a:rPr lang="en-US" i="1" dirty="0" err="1">
                <a:solidFill>
                  <a:srgbClr val="0000FF"/>
                </a:solidFill>
                <a:latin typeface="Trebuchet MS" charset="0"/>
              </a:rPr>
              <a:t>Varennes</a:t>
            </a:r>
            <a:r>
              <a:rPr lang="en-US" i="1" dirty="0">
                <a:solidFill>
                  <a:srgbClr val="0000FF"/>
                </a:solidFill>
                <a:latin typeface="Trebuchet MS" charset="0"/>
              </a:rPr>
              <a:t>, France)</a:t>
            </a:r>
            <a:endParaRPr lang="en-US" dirty="0">
              <a:solidFill>
                <a:srgbClr val="0000FF"/>
              </a:solidFill>
              <a:latin typeface="Trebuchet MS" charset="0"/>
            </a:endParaRPr>
          </a:p>
        </p:txBody>
      </p:sp>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60" name="Text Box 4"/>
          <p:cNvSpPr txBox="1">
            <a:spLocks noChangeArrowheads="1"/>
          </p:cNvSpPr>
          <p:nvPr/>
        </p:nvSpPr>
        <p:spPr bwMode="auto">
          <a:xfrm>
            <a:off x="3209965" y="5726113"/>
            <a:ext cx="2346916" cy="369332"/>
          </a:xfrm>
          <a:prstGeom prst="rect">
            <a:avLst/>
          </a:prstGeom>
          <a:noFill/>
          <a:ln w="9525">
            <a:noFill/>
            <a:miter lim="800000"/>
            <a:headEnd/>
            <a:tailEnd/>
          </a:ln>
          <a:effectLst/>
        </p:spPr>
        <p:txBody>
          <a:bodyPr wrap="none">
            <a:prstTxWarp prst="textNoShape">
              <a:avLst/>
            </a:prstTxWarp>
            <a:spAutoFit/>
          </a:bodyPr>
          <a:lstStyle/>
          <a:p>
            <a:r>
              <a:rPr lang="es-ES" dirty="0">
                <a:solidFill>
                  <a:srgbClr val="0000FF"/>
                </a:solidFill>
                <a:latin typeface="Trebuchet MS" charset="0"/>
              </a:rPr>
              <a:t>Boulevard du Temple</a:t>
            </a:r>
          </a:p>
        </p:txBody>
      </p:sp>
      <p:pic>
        <p:nvPicPr>
          <p:cNvPr id="1069062" name="Picture 6" descr="Image:Boulevard du Temple.jpg">
            <a:hlinkClick r:id="rId3"/>
          </p:cNvPr>
          <p:cNvPicPr>
            <a:picLocks noChangeAspect="1" noChangeArrowheads="1"/>
          </p:cNvPicPr>
          <p:nvPr/>
        </p:nvPicPr>
        <p:blipFill>
          <a:blip r:embed="rId4"/>
          <a:srcRect/>
          <a:stretch>
            <a:fillRect/>
          </a:stretch>
        </p:blipFill>
        <p:spPr bwMode="auto">
          <a:xfrm>
            <a:off x="1130300" y="827088"/>
            <a:ext cx="6642100" cy="4757737"/>
          </a:xfrm>
          <a:prstGeom prst="rect">
            <a:avLst/>
          </a:prstGeom>
          <a:noFill/>
        </p:spPr>
      </p:pic>
      <p:sp>
        <p:nvSpPr>
          <p:cNvPr id="5" name="Text Box 2"/>
          <p:cNvSpPr txBox="1">
            <a:spLocks noChangeArrowheads="1"/>
          </p:cNvSpPr>
          <p:nvPr/>
        </p:nvSpPr>
        <p:spPr bwMode="auto">
          <a:xfrm>
            <a:off x="176213" y="76200"/>
            <a:ext cx="342657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Louis Daguere, France, 1838 ]</a:t>
            </a:r>
            <a:endParaRPr lang="en-US" dirty="0">
              <a:solidFill>
                <a:srgbClr val="3333CC"/>
              </a:solidFill>
              <a:latin typeface="Trebuchet MS" charset="0"/>
            </a:endParaRPr>
          </a:p>
        </p:txBody>
      </p:sp>
      <p:sp>
        <p:nvSpPr>
          <p:cNvPr id="2" name="TextBox 1"/>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Text Box 2"/>
          <p:cNvSpPr txBox="1">
            <a:spLocks noChangeArrowheads="1"/>
          </p:cNvSpPr>
          <p:nvPr/>
        </p:nvSpPr>
        <p:spPr bwMode="auto">
          <a:xfrm>
            <a:off x="176213" y="76200"/>
            <a:ext cx="409540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Photographic Studio, 19th century  ]</a:t>
            </a:r>
            <a:endParaRPr lang="en-US" dirty="0">
              <a:solidFill>
                <a:srgbClr val="3333CC"/>
              </a:solidFill>
              <a:latin typeface="Trebuchet MS" charset="0"/>
            </a:endParaRPr>
          </a:p>
        </p:txBody>
      </p:sp>
      <p:pic>
        <p:nvPicPr>
          <p:cNvPr id="1073158" name="Picture 6" descr="Image:Photographer-studio-1893.jpg">
            <a:hlinkClick r:id="rId3"/>
          </p:cNvPr>
          <p:cNvPicPr>
            <a:picLocks noChangeAspect="1" noChangeArrowheads="1"/>
          </p:cNvPicPr>
          <p:nvPr/>
        </p:nvPicPr>
        <p:blipFill>
          <a:blip r:embed="rId4"/>
          <a:srcRect/>
          <a:stretch>
            <a:fillRect/>
          </a:stretch>
        </p:blipFill>
        <p:spPr bwMode="auto">
          <a:xfrm>
            <a:off x="1262063" y="909638"/>
            <a:ext cx="6700837" cy="4632325"/>
          </a:xfrm>
          <a:prstGeom prst="rect">
            <a:avLst/>
          </a:prstGeom>
          <a:noFill/>
        </p:spPr>
      </p:pic>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3530158"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Thomas Suton, England, 1861 ]</a:t>
            </a:r>
            <a:endParaRPr lang="en-US" dirty="0">
              <a:solidFill>
                <a:srgbClr val="3333CC"/>
              </a:solidFill>
              <a:latin typeface="Trebuchet MS" charset="0"/>
            </a:endParaRPr>
          </a:p>
        </p:txBody>
      </p:sp>
      <p:pic>
        <p:nvPicPr>
          <p:cNvPr id="1075206" name="Picture 6" descr="Image:Tartan Ribbon.jpg">
            <a:hlinkClick r:id="rId3"/>
          </p:cNvPr>
          <p:cNvPicPr>
            <a:picLocks noChangeAspect="1" noChangeArrowheads="1"/>
          </p:cNvPicPr>
          <p:nvPr/>
        </p:nvPicPr>
        <p:blipFill>
          <a:blip r:embed="rId4"/>
          <a:srcRect/>
          <a:stretch>
            <a:fillRect/>
          </a:stretch>
        </p:blipFill>
        <p:spPr bwMode="auto">
          <a:xfrm>
            <a:off x="1538288" y="990600"/>
            <a:ext cx="5572125" cy="4560888"/>
          </a:xfrm>
          <a:prstGeom prst="rect">
            <a:avLst/>
          </a:prstGeom>
          <a:noFill/>
        </p:spPr>
      </p:pic>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
        <p:nvSpPr>
          <p:cNvPr id="6" name="Text Box 4"/>
          <p:cNvSpPr txBox="1">
            <a:spLocks noChangeArrowheads="1"/>
          </p:cNvSpPr>
          <p:nvPr/>
        </p:nvSpPr>
        <p:spPr bwMode="auto">
          <a:xfrm>
            <a:off x="1904605" y="5726113"/>
            <a:ext cx="4782266" cy="369332"/>
          </a:xfrm>
          <a:prstGeom prst="rect">
            <a:avLst/>
          </a:prstGeom>
          <a:noFill/>
          <a:ln w="9525">
            <a:noFill/>
            <a:miter lim="800000"/>
            <a:headEnd/>
            <a:tailEnd/>
          </a:ln>
          <a:effectLst/>
        </p:spPr>
        <p:txBody>
          <a:bodyPr wrap="none">
            <a:prstTxWarp prst="textNoShape">
              <a:avLst/>
            </a:prstTxWarp>
            <a:spAutoFit/>
          </a:bodyPr>
          <a:lstStyle/>
          <a:p>
            <a:r>
              <a:rPr lang="en-US" dirty="0">
                <a:solidFill>
                  <a:srgbClr val="0000FF"/>
                </a:solidFill>
                <a:latin typeface="Trebuchet MS" charset="0"/>
              </a:rPr>
              <a:t>First color photograph using a reflex camera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0" y="599799"/>
            <a:ext cx="1479892" cy="369332"/>
          </a:xfrm>
          <a:prstGeom prst="rect">
            <a:avLst/>
          </a:prstGeom>
          <a:noFill/>
        </p:spPr>
        <p:txBody>
          <a:bodyPr wrap="none" rtlCol="0">
            <a:spAutoFit/>
          </a:bodyPr>
          <a:lstStyle/>
          <a:p>
            <a:r>
              <a:rPr lang="en-US" dirty="0">
                <a:solidFill>
                  <a:schemeClr val="bg1"/>
                </a:solidFill>
                <a:latin typeface="Trebuchet MS"/>
                <a:cs typeface="Trebuchet MS"/>
              </a:rPr>
              <a:t> 20</a:t>
            </a:r>
            <a:r>
              <a:rPr lang="en-US" baseline="30000" dirty="0">
                <a:solidFill>
                  <a:schemeClr val="bg1"/>
                </a:solidFill>
                <a:latin typeface="Trebuchet MS"/>
                <a:cs typeface="Trebuchet MS"/>
              </a:rPr>
              <a:t>th </a:t>
            </a:r>
            <a:r>
              <a:rPr lang="en-US" dirty="0">
                <a:solidFill>
                  <a:schemeClr val="bg1"/>
                </a:solidFill>
                <a:latin typeface="Trebuchet MS"/>
                <a:cs typeface="Trebuchet MS"/>
              </a:rPr>
              <a:t>century</a:t>
            </a:r>
          </a:p>
        </p:txBody>
      </p:sp>
      <p:pic>
        <p:nvPicPr>
          <p:cNvPr id="2" name="Picture 1" descr="Screen Shot 2014-09-02 at 3.41.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076"/>
            <a:ext cx="9144000" cy="5041605"/>
          </a:xfrm>
          <a:prstGeom prst="rect">
            <a:avLst/>
          </a:prstGeom>
        </p:spPr>
      </p:pic>
      <p:sp>
        <p:nvSpPr>
          <p:cNvPr id="4" name="Oval 3"/>
          <p:cNvSpPr/>
          <p:nvPr/>
        </p:nvSpPr>
        <p:spPr>
          <a:xfrm>
            <a:off x="1002540" y="2556866"/>
            <a:ext cx="1604064" cy="135363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rot="20308336">
            <a:off x="3703035" y="2194630"/>
            <a:ext cx="2205069" cy="141885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rot="19639788">
            <a:off x="6737765" y="2959940"/>
            <a:ext cx="1604064" cy="106953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rot="222160">
            <a:off x="5938206" y="3640834"/>
            <a:ext cx="693352" cy="7766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rot="1811317">
            <a:off x="6903343" y="4814034"/>
            <a:ext cx="2101974" cy="115346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54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0498" name="Picture 2"/>
          <p:cNvPicPr>
            <a:picLocks noChangeAspect="1" noChangeArrowheads="1"/>
          </p:cNvPicPr>
          <p:nvPr/>
        </p:nvPicPr>
        <p:blipFill>
          <a:blip r:embed="rId3"/>
          <a:srcRect/>
          <a:stretch>
            <a:fillRect/>
          </a:stretch>
        </p:blipFill>
        <p:spPr bwMode="auto">
          <a:xfrm>
            <a:off x="1446459" y="1418076"/>
            <a:ext cx="6320763" cy="4263588"/>
          </a:xfrm>
          <a:prstGeom prst="rect">
            <a:avLst/>
          </a:prstGeom>
          <a:noFill/>
          <a:ln w="9525">
            <a:noFill/>
            <a:miter lim="800000"/>
            <a:headEnd/>
            <a:tailEnd/>
          </a:ln>
        </p:spPr>
      </p:pic>
      <p:sp>
        <p:nvSpPr>
          <p:cNvPr id="1130501" name="Text Box 5"/>
          <p:cNvSpPr txBox="1">
            <a:spLocks noChangeArrowheads="1"/>
          </p:cNvSpPr>
          <p:nvPr/>
        </p:nvSpPr>
        <p:spPr bwMode="auto">
          <a:xfrm>
            <a:off x="176213" y="76200"/>
            <a:ext cx="5997518"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3333CC"/>
                </a:solidFill>
                <a:latin typeface="Trebuchet MS" charset="0"/>
              </a:rPr>
              <a:t>[ 1920: Digital transmission of images for newspapers   ]</a:t>
            </a:r>
          </a:p>
        </p:txBody>
      </p:sp>
      <p:sp>
        <p:nvSpPr>
          <p:cNvPr id="3" name="TextBox 2"/>
          <p:cNvSpPr txBox="1"/>
          <p:nvPr/>
        </p:nvSpPr>
        <p:spPr>
          <a:xfrm>
            <a:off x="264597" y="6262611"/>
            <a:ext cx="8378876" cy="276999"/>
          </a:xfrm>
          <a:prstGeom prst="rect">
            <a:avLst/>
          </a:prstGeom>
          <a:noFill/>
        </p:spPr>
        <p:txBody>
          <a:bodyPr wrap="square" rtlCol="0">
            <a:spAutoFit/>
          </a:bodyPr>
          <a:lstStyle/>
          <a:p>
            <a:r>
              <a:rPr lang="en-US" sz="1200" dirty="0">
                <a:solidFill>
                  <a:schemeClr val="bg1">
                    <a:lumMod val="50000"/>
                  </a:schemeClr>
                </a:solidFill>
                <a:latin typeface="Trebuchet MS"/>
                <a:cs typeface="Trebuchet MS"/>
              </a:rPr>
              <a:t>Gonzalez et al (2009):</a:t>
            </a:r>
            <a:r>
              <a:rPr lang="en-US" sz="1200" dirty="0">
                <a:latin typeface="Trebuchet MS"/>
                <a:cs typeface="Trebuchet MS"/>
              </a:rPr>
              <a:t> </a:t>
            </a:r>
            <a:r>
              <a:rPr lang="en-US" sz="1200" dirty="0">
                <a:latin typeface="Trebuchet MS"/>
                <a:cs typeface="Trebuchet MS"/>
                <a:hlinkClick r:id="rId4"/>
              </a:rPr>
              <a:t>Digital Image Processing Using </a:t>
            </a:r>
            <a:r>
              <a:rPr lang="en-US" sz="1200" dirty="0" err="1">
                <a:latin typeface="Trebuchet MS"/>
                <a:cs typeface="Trebuchet MS"/>
                <a:hlinkClick r:id="rId4"/>
              </a:rPr>
              <a:t>Matlab</a:t>
            </a:r>
            <a:r>
              <a:rPr lang="en-US" sz="1200" dirty="0">
                <a:latin typeface="Trebuchet MS"/>
                <a:cs typeface="Trebuchet MS"/>
              </a:rPr>
              <a:t>, </a:t>
            </a:r>
            <a:r>
              <a:rPr lang="en-US" sz="1200" dirty="0">
                <a:solidFill>
                  <a:srgbClr val="7F7F7F"/>
                </a:solidFill>
                <a:latin typeface="Trebuchet MS"/>
                <a:cs typeface="Trebuchet MS"/>
              </a:rPr>
              <a:t>2</a:t>
            </a:r>
            <a:r>
              <a:rPr lang="en-US" sz="1200" baseline="30000" dirty="0">
                <a:solidFill>
                  <a:srgbClr val="7F7F7F"/>
                </a:solidFill>
                <a:latin typeface="Trebuchet MS"/>
                <a:cs typeface="Trebuchet MS"/>
              </a:rPr>
              <a:t>nd</a:t>
            </a:r>
            <a:r>
              <a:rPr lang="en-US" sz="1200" dirty="0">
                <a:solidFill>
                  <a:srgbClr val="7F7F7F"/>
                </a:solidFill>
                <a:latin typeface="Trebuchet MS"/>
                <a:cs typeface="Trebuchet MS"/>
              </a:rPr>
              <a:t> Edition, </a:t>
            </a:r>
            <a:r>
              <a:rPr lang="en-US" sz="1200" dirty="0" err="1">
                <a:solidFill>
                  <a:srgbClr val="7F7F7F"/>
                </a:solidFill>
                <a:latin typeface="Trebuchet MS"/>
                <a:cs typeface="Trebuchet MS"/>
              </a:rPr>
              <a:t>Gatesmark</a:t>
            </a:r>
            <a:r>
              <a:rPr lang="en-US" sz="1200" dirty="0">
                <a:solidFill>
                  <a:srgbClr val="7F7F7F"/>
                </a:solidFill>
                <a:latin typeface="Trebuchet MS"/>
                <a:cs typeface="Trebuchet MS"/>
              </a:rPr>
              <a:t> Publishing.</a:t>
            </a:r>
            <a:r>
              <a:rPr lang="en-US" sz="1200" dirty="0">
                <a:latin typeface="Trebuchet MS"/>
                <a:cs typeface="Trebuchet MS"/>
              </a:rPr>
              <a:t> </a:t>
            </a:r>
          </a:p>
        </p:txBody>
      </p:sp>
    </p:spTree>
    <p:extLst>
      <p:ext uri="{BB962C8B-B14F-4D97-AF65-F5344CB8AC3E}">
        <p14:creationId xmlns:p14="http://schemas.microsoft.com/office/powerpoint/2010/main" val="1209966238"/>
      </p:ext>
    </p:extLst>
  </p:cSld>
  <p:clrMapOvr>
    <a:masterClrMapping/>
  </p:clrMapOvr>
  <p:transition spd="med">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1" name="Text Box 5"/>
          <p:cNvSpPr txBox="1">
            <a:spLocks noChangeArrowheads="1"/>
          </p:cNvSpPr>
          <p:nvPr/>
        </p:nvSpPr>
        <p:spPr bwMode="auto">
          <a:xfrm>
            <a:off x="176213" y="76200"/>
            <a:ext cx="387088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3333CC"/>
                </a:solidFill>
                <a:latin typeface="Trebuchet MS" charset="0"/>
              </a:rPr>
              <a:t>[ 1964: First picture of the moon   ]</a:t>
            </a:r>
          </a:p>
        </p:txBody>
      </p:sp>
      <p:sp>
        <p:nvSpPr>
          <p:cNvPr id="3" name="TextBox 2"/>
          <p:cNvSpPr txBox="1"/>
          <p:nvPr/>
        </p:nvSpPr>
        <p:spPr>
          <a:xfrm>
            <a:off x="264597" y="6262611"/>
            <a:ext cx="8378876" cy="276999"/>
          </a:xfrm>
          <a:prstGeom prst="rect">
            <a:avLst/>
          </a:prstGeom>
          <a:noFill/>
        </p:spPr>
        <p:txBody>
          <a:bodyPr wrap="square" rtlCol="0">
            <a:spAutoFit/>
          </a:bodyPr>
          <a:lstStyle/>
          <a:p>
            <a:r>
              <a:rPr lang="en-US" sz="1200" dirty="0">
                <a:solidFill>
                  <a:schemeClr val="bg1">
                    <a:lumMod val="50000"/>
                  </a:schemeClr>
                </a:solidFill>
                <a:latin typeface="Trebuchet MS"/>
                <a:cs typeface="Trebuchet MS"/>
              </a:rPr>
              <a:t>Gonzalez et al (2009):</a:t>
            </a:r>
            <a:r>
              <a:rPr lang="en-US" sz="1200" dirty="0">
                <a:latin typeface="Trebuchet MS"/>
                <a:cs typeface="Trebuchet MS"/>
              </a:rPr>
              <a:t> </a:t>
            </a:r>
            <a:r>
              <a:rPr lang="en-US" sz="1200" dirty="0">
                <a:latin typeface="Trebuchet MS"/>
                <a:cs typeface="Trebuchet MS"/>
                <a:hlinkClick r:id="rId3"/>
              </a:rPr>
              <a:t>Digital Image Processing Using </a:t>
            </a:r>
            <a:r>
              <a:rPr lang="en-US" sz="1200" dirty="0" err="1">
                <a:latin typeface="Trebuchet MS"/>
                <a:cs typeface="Trebuchet MS"/>
                <a:hlinkClick r:id="rId3"/>
              </a:rPr>
              <a:t>Matlab</a:t>
            </a:r>
            <a:r>
              <a:rPr lang="en-US" sz="1200" dirty="0">
                <a:latin typeface="Trebuchet MS"/>
                <a:cs typeface="Trebuchet MS"/>
              </a:rPr>
              <a:t>, </a:t>
            </a:r>
            <a:r>
              <a:rPr lang="en-US" sz="1200" dirty="0">
                <a:solidFill>
                  <a:srgbClr val="7F7F7F"/>
                </a:solidFill>
                <a:latin typeface="Trebuchet MS"/>
                <a:cs typeface="Trebuchet MS"/>
              </a:rPr>
              <a:t>2</a:t>
            </a:r>
            <a:r>
              <a:rPr lang="en-US" sz="1200" baseline="30000" dirty="0">
                <a:solidFill>
                  <a:srgbClr val="7F7F7F"/>
                </a:solidFill>
                <a:latin typeface="Trebuchet MS"/>
                <a:cs typeface="Trebuchet MS"/>
              </a:rPr>
              <a:t>nd</a:t>
            </a:r>
            <a:r>
              <a:rPr lang="en-US" sz="1200" dirty="0">
                <a:solidFill>
                  <a:srgbClr val="7F7F7F"/>
                </a:solidFill>
                <a:latin typeface="Trebuchet MS"/>
                <a:cs typeface="Trebuchet MS"/>
              </a:rPr>
              <a:t> Edition, </a:t>
            </a:r>
            <a:r>
              <a:rPr lang="en-US" sz="1200" dirty="0" err="1">
                <a:solidFill>
                  <a:srgbClr val="7F7F7F"/>
                </a:solidFill>
                <a:latin typeface="Trebuchet MS"/>
                <a:cs typeface="Trebuchet MS"/>
              </a:rPr>
              <a:t>Gatesmark</a:t>
            </a:r>
            <a:r>
              <a:rPr lang="en-US" sz="1200" dirty="0">
                <a:solidFill>
                  <a:srgbClr val="7F7F7F"/>
                </a:solidFill>
                <a:latin typeface="Trebuchet MS"/>
                <a:cs typeface="Trebuchet MS"/>
              </a:rPr>
              <a:t> Publishing.</a:t>
            </a:r>
            <a:r>
              <a:rPr lang="en-US" sz="1200" dirty="0">
                <a:latin typeface="Trebuchet MS"/>
                <a:cs typeface="Trebuchet MS"/>
              </a:rPr>
              <a:t> </a:t>
            </a:r>
          </a:p>
        </p:txBody>
      </p:sp>
      <p:pic>
        <p:nvPicPr>
          <p:cNvPr id="5" name="Picture 3"/>
          <p:cNvPicPr>
            <a:picLocks noChangeAspect="1" noChangeArrowheads="1"/>
          </p:cNvPicPr>
          <p:nvPr/>
        </p:nvPicPr>
        <p:blipFill>
          <a:blip r:embed="rId4"/>
          <a:srcRect/>
          <a:stretch>
            <a:fillRect/>
          </a:stretch>
        </p:blipFill>
        <p:spPr bwMode="auto">
          <a:xfrm>
            <a:off x="1822488" y="879863"/>
            <a:ext cx="5074650" cy="4840067"/>
          </a:xfrm>
          <a:prstGeom prst="rect">
            <a:avLst/>
          </a:prstGeom>
          <a:noFill/>
          <a:ln w="9525">
            <a:noFill/>
            <a:miter lim="800000"/>
            <a:headEnd/>
            <a:tailEnd/>
          </a:ln>
        </p:spPr>
      </p:pic>
    </p:spTree>
    <p:extLst>
      <p:ext uri="{BB962C8B-B14F-4D97-AF65-F5344CB8AC3E}">
        <p14:creationId xmlns:p14="http://schemas.microsoft.com/office/powerpoint/2010/main" val="2116296234"/>
      </p:ext>
    </p:extLst>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Text Box 2"/>
          <p:cNvSpPr txBox="1">
            <a:spLocks noChangeArrowheads="1"/>
          </p:cNvSpPr>
          <p:nvPr/>
        </p:nvSpPr>
        <p:spPr bwMode="auto">
          <a:xfrm>
            <a:off x="176213" y="76200"/>
            <a:ext cx="521079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Johannes Zahn, 1685: Reflex Camera Obscura ]</a:t>
            </a:r>
            <a:endParaRPr lang="en-US" dirty="0">
              <a:solidFill>
                <a:srgbClr val="3333CC"/>
              </a:solidFill>
              <a:latin typeface="Trebuchet MS" charset="0"/>
            </a:endParaRPr>
          </a:p>
        </p:txBody>
      </p:sp>
      <p:pic>
        <p:nvPicPr>
          <p:cNvPr id="1058820" name="Picture 4" descr="CAM_OBS_ZAHN_1685.GIF"/>
          <p:cNvPicPr>
            <a:picLocks noChangeAspect="1" noChangeArrowheads="1"/>
          </p:cNvPicPr>
          <p:nvPr/>
        </p:nvPicPr>
        <p:blipFill>
          <a:blip r:embed="rId3"/>
          <a:srcRect/>
          <a:stretch>
            <a:fillRect/>
          </a:stretch>
        </p:blipFill>
        <p:spPr bwMode="auto">
          <a:xfrm>
            <a:off x="1517650" y="1910336"/>
            <a:ext cx="5792788" cy="3448050"/>
          </a:xfrm>
          <a:prstGeom prst="rect">
            <a:avLst/>
          </a:prstGeom>
          <a:noFill/>
        </p:spPr>
      </p:pic>
      <p:sp>
        <p:nvSpPr>
          <p:cNvPr id="2" name="TextBox 1"/>
          <p:cNvSpPr txBox="1"/>
          <p:nvPr/>
        </p:nvSpPr>
        <p:spPr>
          <a:xfrm>
            <a:off x="299876" y="6403737"/>
            <a:ext cx="3396783" cy="276999"/>
          </a:xfrm>
          <a:prstGeom prst="rect">
            <a:avLst/>
          </a:prstGeom>
          <a:noFill/>
        </p:spPr>
        <p:txBody>
          <a:bodyPr wrap="none" rtlCol="0">
            <a:spAutoFit/>
          </a:bodyPr>
          <a:lstStyle/>
          <a:p>
            <a:r>
              <a:rPr lang="en-US" sz="1200" dirty="0">
                <a:latin typeface="Trebuchet MS"/>
                <a:cs typeface="Trebuchet MS"/>
                <a:hlinkClick r:id="rId4"/>
              </a:rPr>
              <a:t>http://www.lookandlearn.com/history-images</a:t>
            </a:r>
            <a:r>
              <a:rPr lang="en-US" sz="1200" dirty="0">
                <a:latin typeface="Trebuchet MS"/>
                <a:cs typeface="Trebuchet MS"/>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623995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[ 1975, Steve Sasson, inventor of the first digital camera ]</a:t>
            </a:r>
            <a:endParaRPr lang="en-US" dirty="0">
              <a:solidFill>
                <a:srgbClr val="3333CC"/>
              </a:solidFill>
              <a:latin typeface="Trebuchet MS" charset="0"/>
            </a:endParaRPr>
          </a:p>
        </p:txBody>
      </p:sp>
      <p:sp>
        <p:nvSpPr>
          <p:cNvPr id="5" name="TextBox 4"/>
          <p:cNvSpPr txBox="1"/>
          <p:nvPr/>
        </p:nvSpPr>
        <p:spPr>
          <a:xfrm>
            <a:off x="299877" y="6527228"/>
            <a:ext cx="7552218" cy="276999"/>
          </a:xfrm>
          <a:prstGeom prst="rect">
            <a:avLst/>
          </a:prstGeom>
          <a:noFill/>
        </p:spPr>
        <p:txBody>
          <a:bodyPr wrap="none" rtlCol="0">
            <a:spAutoFit/>
          </a:bodyPr>
          <a:lstStyle/>
          <a:p>
            <a:r>
              <a:rPr lang="en-US" sz="1200" dirty="0">
                <a:latin typeface="Trebuchet MS"/>
                <a:cs typeface="Trebuchet MS"/>
                <a:hlinkClick r:id="rId3"/>
              </a:rPr>
              <a:t>http://www.seattlepi.com/business/article/Kodak-engineer-had-revolutionary-idea-the-first-1182624.php</a:t>
            </a:r>
            <a:r>
              <a:rPr lang="en-US" sz="1200" dirty="0">
                <a:latin typeface="Trebuchet MS"/>
                <a:cs typeface="Trebuchet MS"/>
              </a:rPr>
              <a:t> </a:t>
            </a:r>
          </a:p>
        </p:txBody>
      </p:sp>
      <p:pic>
        <p:nvPicPr>
          <p:cNvPr id="3" name="Picture 2"/>
          <p:cNvPicPr>
            <a:picLocks noChangeAspect="1"/>
          </p:cNvPicPr>
          <p:nvPr/>
        </p:nvPicPr>
        <p:blipFill>
          <a:blip r:embed="rId4"/>
          <a:stretch>
            <a:fillRect/>
          </a:stretch>
        </p:blipFill>
        <p:spPr>
          <a:xfrm>
            <a:off x="272951" y="431800"/>
            <a:ext cx="4457700" cy="5981700"/>
          </a:xfrm>
          <a:prstGeom prst="rect">
            <a:avLst/>
          </a:prstGeom>
        </p:spPr>
      </p:pic>
      <p:pic>
        <p:nvPicPr>
          <p:cNvPr id="7" name="Picture 6"/>
          <p:cNvPicPr>
            <a:picLocks noChangeAspect="1"/>
          </p:cNvPicPr>
          <p:nvPr/>
        </p:nvPicPr>
        <p:blipFill>
          <a:blip r:embed="rId5"/>
          <a:stretch>
            <a:fillRect/>
          </a:stretch>
        </p:blipFill>
        <p:spPr>
          <a:xfrm>
            <a:off x="4894580" y="431800"/>
            <a:ext cx="3822700" cy="5981700"/>
          </a:xfrm>
          <a:prstGeom prst="rect">
            <a:avLst/>
          </a:prstGeom>
        </p:spPr>
      </p:pic>
      <p:sp>
        <p:nvSpPr>
          <p:cNvPr id="8" name="TextBox 7"/>
          <p:cNvSpPr txBox="1"/>
          <p:nvPr/>
        </p:nvSpPr>
        <p:spPr>
          <a:xfrm>
            <a:off x="214469" y="490235"/>
            <a:ext cx="4614432" cy="5878533"/>
          </a:xfrm>
          <a:prstGeom prst="rect">
            <a:avLst/>
          </a:prstGeom>
          <a:solidFill>
            <a:srgbClr val="FFFFFF"/>
          </a:solidFill>
        </p:spPr>
        <p:txBody>
          <a:bodyPr wrap="square" rtlCol="0">
            <a:spAutoFit/>
          </a:bodyPr>
          <a:lstStyle/>
          <a:p>
            <a:pPr marL="457200" indent="-457200">
              <a:buFontTx/>
              <a:buChar char="-"/>
            </a:pPr>
            <a:r>
              <a:rPr lang="en-US" sz="2600" dirty="0"/>
              <a:t>It weighed 8 pounds (3.6 kg)</a:t>
            </a:r>
          </a:p>
          <a:p>
            <a:pPr marL="457200" indent="-457200">
              <a:buFontTx/>
              <a:buChar char="-"/>
            </a:pPr>
            <a:endParaRPr lang="en-US" sz="2600" dirty="0"/>
          </a:p>
          <a:p>
            <a:pPr marL="457200" indent="-457200">
              <a:buFontTx/>
              <a:buChar char="-"/>
            </a:pPr>
            <a:r>
              <a:rPr lang="en-US" sz="2600" dirty="0"/>
              <a:t>It had only 100x100 Pixels  0.01 Mega Pixels. </a:t>
            </a:r>
          </a:p>
          <a:p>
            <a:pPr marL="457200" indent="-457200">
              <a:buFontTx/>
              <a:buChar char="-"/>
            </a:pPr>
            <a:endParaRPr lang="en-US" sz="2600" dirty="0"/>
          </a:p>
          <a:p>
            <a:pPr marL="457200" indent="-457200">
              <a:buFontTx/>
              <a:buChar char="-"/>
            </a:pPr>
            <a:r>
              <a:rPr lang="en-US" sz="2600" dirty="0"/>
              <a:t>The image was recorded onto a cassette tape and this process took 23 seconds. </a:t>
            </a:r>
          </a:p>
          <a:p>
            <a:pPr marL="457200" indent="-457200">
              <a:buFontTx/>
              <a:buChar char="-"/>
            </a:pPr>
            <a:endParaRPr lang="en-US" sz="2600" dirty="0"/>
          </a:p>
          <a:p>
            <a:pPr marL="457200" indent="-457200">
              <a:buFontTx/>
              <a:buChar char="-"/>
            </a:pPr>
            <a:r>
              <a:rPr lang="en-US" sz="2600" dirty="0"/>
              <a:t>It took images in black and white.</a:t>
            </a:r>
          </a:p>
          <a:p>
            <a:pPr marL="457200" indent="-457200">
              <a:buFontTx/>
              <a:buChar char="-"/>
            </a:pPr>
            <a:endParaRPr lang="en-US" sz="2600" dirty="0"/>
          </a:p>
          <a:p>
            <a:r>
              <a:rPr lang="pl-PL" sz="1200" dirty="0">
                <a:hlinkClick r:id="rId6"/>
              </a:rPr>
              <a:t>http://en.wikipedia.org/wiki/Steven_Sasson</a:t>
            </a:r>
            <a:r>
              <a:rPr lang="pl-PL" sz="1200" dirty="0"/>
              <a:t>  </a:t>
            </a:r>
            <a:endParaRPr lang="en-US" sz="1200" dirty="0"/>
          </a:p>
        </p:txBody>
      </p:sp>
    </p:spTree>
    <p:extLst>
      <p:ext uri="{BB962C8B-B14F-4D97-AF65-F5344CB8AC3E}">
        <p14:creationId xmlns:p14="http://schemas.microsoft.com/office/powerpoint/2010/main" val="344997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305034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Evolution of the camera  ]</a:t>
            </a:r>
            <a:endParaRPr lang="en-US" dirty="0">
              <a:solidFill>
                <a:srgbClr val="3333CC"/>
              </a:solidFill>
              <a:latin typeface="Trebuchet MS" charset="0"/>
            </a:endParaRPr>
          </a:p>
        </p:txBody>
      </p:sp>
      <p:pic>
        <p:nvPicPr>
          <p:cNvPr id="2" name="Picture 1" descr="Screen Shot 2014-09-02 at 2.4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959" y="4703437"/>
            <a:ext cx="1962948" cy="1912616"/>
          </a:xfrm>
          <a:prstGeom prst="rect">
            <a:avLst/>
          </a:prstGeom>
        </p:spPr>
      </p:pic>
      <p:pic>
        <p:nvPicPr>
          <p:cNvPr id="4" name="Picture 3" descr="Screen Shot 2014-09-02 at 2.44.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944" y="4669056"/>
            <a:ext cx="1979725" cy="1954559"/>
          </a:xfrm>
          <a:prstGeom prst="rect">
            <a:avLst/>
          </a:prstGeom>
        </p:spPr>
      </p:pic>
      <p:pic>
        <p:nvPicPr>
          <p:cNvPr id="6" name="Picture 5" descr="Screen Shot 2014-09-02 at 2.44.2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3" y="4742867"/>
            <a:ext cx="1979725" cy="1820340"/>
          </a:xfrm>
          <a:prstGeom prst="rect">
            <a:avLst/>
          </a:prstGeom>
        </p:spPr>
      </p:pic>
      <p:pic>
        <p:nvPicPr>
          <p:cNvPr id="9" name="Picture 8" descr="Screen Shot 2014-09-02 at 2.44.1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576" y="2785730"/>
            <a:ext cx="1988114" cy="1837118"/>
          </a:xfrm>
          <a:prstGeom prst="rect">
            <a:avLst/>
          </a:prstGeom>
        </p:spPr>
      </p:pic>
      <p:pic>
        <p:nvPicPr>
          <p:cNvPr id="10" name="Picture 9" descr="Screen Shot 2014-09-02 at 2.43.5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3577" y="2846924"/>
            <a:ext cx="1971336" cy="1711288"/>
          </a:xfrm>
          <a:prstGeom prst="rect">
            <a:avLst/>
          </a:prstGeom>
        </p:spPr>
      </p:pic>
      <p:pic>
        <p:nvPicPr>
          <p:cNvPr id="11" name="Picture 10" descr="Screen Shot 2014-09-02 at 2.43.3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18" y="2973102"/>
            <a:ext cx="1979726" cy="1434462"/>
          </a:xfrm>
          <a:prstGeom prst="rect">
            <a:avLst/>
          </a:prstGeom>
        </p:spPr>
      </p:pic>
      <p:pic>
        <p:nvPicPr>
          <p:cNvPr id="12" name="Picture 11" descr="Screen Shot 2014-09-02 at 2.43.3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4997" y="411360"/>
            <a:ext cx="1962947" cy="2348826"/>
          </a:xfrm>
          <a:prstGeom prst="rect">
            <a:avLst/>
          </a:prstGeom>
        </p:spPr>
      </p:pic>
      <p:pic>
        <p:nvPicPr>
          <p:cNvPr id="13" name="Picture 12" descr="Screen Shot 2014-09-02 at 2.43.19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5222" y="698870"/>
            <a:ext cx="1979725" cy="1744842"/>
          </a:xfrm>
          <a:prstGeom prst="rect">
            <a:avLst/>
          </a:prstGeom>
        </p:spPr>
      </p:pic>
      <p:pic>
        <p:nvPicPr>
          <p:cNvPr id="14" name="Picture 13" descr="Screen Shot 2014-09-02 at 2.43.09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501" y="526243"/>
            <a:ext cx="1979725" cy="2088778"/>
          </a:xfrm>
          <a:prstGeom prst="rect">
            <a:avLst/>
          </a:prstGeom>
        </p:spPr>
      </p:pic>
      <p:sp>
        <p:nvSpPr>
          <p:cNvPr id="17" name="Rectangle 16"/>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12"/>
              </a:rPr>
              <a:t>http://en.wikipedia.org/wiki/History_of_the_camera</a:t>
            </a:r>
            <a:r>
              <a:rPr lang="en-US" sz="1200" dirty="0">
                <a:latin typeface="Trebuchet MS"/>
                <a:cs typeface="Trebuchet MS"/>
              </a:rPr>
              <a:t> </a:t>
            </a:r>
          </a:p>
        </p:txBody>
      </p:sp>
    </p:spTree>
    <p:extLst>
      <p:ext uri="{BB962C8B-B14F-4D97-AF65-F5344CB8AC3E}">
        <p14:creationId xmlns:p14="http://schemas.microsoft.com/office/powerpoint/2010/main" val="2570117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Text Box 2"/>
          <p:cNvSpPr txBox="1">
            <a:spLocks noChangeArrowheads="1"/>
          </p:cNvSpPr>
          <p:nvPr/>
        </p:nvSpPr>
        <p:spPr bwMode="auto">
          <a:xfrm>
            <a:off x="176213" y="76200"/>
            <a:ext cx="447253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[ 1960 </a:t>
            </a:r>
            <a:r>
              <a:rPr lang="en-US" dirty="0">
                <a:solidFill>
                  <a:srgbClr val="3333CC"/>
                </a:solidFill>
                <a:latin typeface="Trebuchet MS" charset="0"/>
              </a:rPr>
              <a:t>–</a:t>
            </a:r>
            <a:r>
              <a:rPr lang="es-CL" dirty="0">
                <a:solidFill>
                  <a:srgbClr val="3333CC"/>
                </a:solidFill>
                <a:latin typeface="Trebuchet MS" charset="0"/>
              </a:rPr>
              <a:t> 1970 Single Lens Reflex Camera ]</a:t>
            </a:r>
            <a:endParaRPr lang="en-US" dirty="0">
              <a:solidFill>
                <a:srgbClr val="3333CC"/>
              </a:solidFill>
              <a:latin typeface="Trebuchet MS" charset="0"/>
            </a:endParaRPr>
          </a:p>
        </p:txBody>
      </p:sp>
      <p:pic>
        <p:nvPicPr>
          <p:cNvPr id="1081350" name="Picture 6" descr="Olympus OM-2">
            <a:hlinkClick r:id="rId3" tooltip="Olympus OM-2"/>
          </p:cNvPr>
          <p:cNvPicPr>
            <a:picLocks noChangeAspect="1" noChangeArrowheads="1"/>
          </p:cNvPicPr>
          <p:nvPr/>
        </p:nvPicPr>
        <p:blipFill>
          <a:blip r:embed="rId4"/>
          <a:srcRect/>
          <a:stretch>
            <a:fillRect/>
          </a:stretch>
        </p:blipFill>
        <p:spPr bwMode="auto">
          <a:xfrm>
            <a:off x="1466850" y="2433638"/>
            <a:ext cx="2536825" cy="2197100"/>
          </a:xfrm>
          <a:prstGeom prst="rect">
            <a:avLst/>
          </a:prstGeom>
          <a:noFill/>
        </p:spPr>
      </p:pic>
      <p:pic>
        <p:nvPicPr>
          <p:cNvPr id="1081352" name="Picture 8" descr="The world's first PC lens in the 35 mm format: the 1961 35 mm f/3.5 PC-Nikkor.">
            <a:hlinkClick r:id="rId5" tooltip="The world's first PC lens in the 35 mm format: the 1961 35 mm f/3.5 PC-Nikkor."/>
          </p:cNvPr>
          <p:cNvPicPr>
            <a:picLocks noChangeAspect="1" noChangeArrowheads="1"/>
          </p:cNvPicPr>
          <p:nvPr/>
        </p:nvPicPr>
        <p:blipFill>
          <a:blip r:embed="rId6"/>
          <a:srcRect/>
          <a:stretch>
            <a:fillRect/>
          </a:stretch>
        </p:blipFill>
        <p:spPr bwMode="auto">
          <a:xfrm>
            <a:off x="4654550" y="2438400"/>
            <a:ext cx="2857500" cy="2133600"/>
          </a:xfrm>
          <a:prstGeom prst="rect">
            <a:avLst/>
          </a:prstGeom>
          <a:noFill/>
        </p:spPr>
      </p:pic>
      <p:sp>
        <p:nvSpPr>
          <p:cNvPr id="6" name="Rectangle 5"/>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7"/>
              </a:rPr>
              <a:t>http://en.wikipedia.org/wiki/History_of_the_camera</a:t>
            </a:r>
            <a:r>
              <a:rPr lang="en-US" sz="1200" dirty="0">
                <a:latin typeface="Trebuchet MS"/>
                <a:cs typeface="Trebuchet MS"/>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Text Box 2"/>
          <p:cNvSpPr txBox="1">
            <a:spLocks noChangeArrowheads="1"/>
          </p:cNvSpPr>
          <p:nvPr/>
        </p:nvSpPr>
        <p:spPr bwMode="auto">
          <a:xfrm>
            <a:off x="176213" y="76200"/>
            <a:ext cx="317241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Single lens reflex camera  ]</a:t>
            </a:r>
            <a:endParaRPr lang="en-US" dirty="0">
              <a:solidFill>
                <a:srgbClr val="3333CC"/>
              </a:solidFill>
              <a:latin typeface="Trebuchet MS" charset="0"/>
            </a:endParaRPr>
          </a:p>
        </p:txBody>
      </p:sp>
      <p:pic>
        <p:nvPicPr>
          <p:cNvPr id="1077254" name="Picture 6" descr="Image:SLR cross section.svg">
            <a:hlinkClick r:id="rId3"/>
          </p:cNvPr>
          <p:cNvPicPr>
            <a:picLocks noChangeAspect="1" noChangeArrowheads="1"/>
          </p:cNvPicPr>
          <p:nvPr/>
        </p:nvPicPr>
        <p:blipFill>
          <a:blip r:embed="rId4"/>
          <a:srcRect/>
          <a:stretch>
            <a:fillRect/>
          </a:stretch>
        </p:blipFill>
        <p:spPr bwMode="auto">
          <a:xfrm>
            <a:off x="800100" y="2508250"/>
            <a:ext cx="3429000" cy="2857500"/>
          </a:xfrm>
          <a:prstGeom prst="rect">
            <a:avLst/>
          </a:prstGeom>
          <a:noFill/>
        </p:spPr>
      </p:pic>
      <p:sp>
        <p:nvSpPr>
          <p:cNvPr id="1077255" name="Text Box 7"/>
          <p:cNvSpPr txBox="1">
            <a:spLocks noChangeArrowheads="1"/>
          </p:cNvSpPr>
          <p:nvPr/>
        </p:nvSpPr>
        <p:spPr bwMode="auto">
          <a:xfrm>
            <a:off x="5280025" y="2525713"/>
            <a:ext cx="3632200" cy="2838450"/>
          </a:xfrm>
          <a:prstGeom prst="rect">
            <a:avLst/>
          </a:prstGeom>
          <a:noFill/>
          <a:ln w="9525">
            <a:noFill/>
            <a:miter lim="800000"/>
            <a:headEnd/>
            <a:tailEnd/>
          </a:ln>
          <a:effectLst/>
        </p:spPr>
        <p:txBody>
          <a:bodyPr wrap="none">
            <a:prstTxWarp prst="textNoShape">
              <a:avLst/>
            </a:prstTxWarp>
            <a:spAutoFit/>
          </a:bodyPr>
          <a:lstStyle/>
          <a:p>
            <a:r>
              <a:rPr lang="es-ES">
                <a:solidFill>
                  <a:srgbClr val="0000FF"/>
                </a:solidFill>
                <a:latin typeface="Trebuchet MS" charset="0"/>
                <a:hlinkClick r:id="rId5" tooltip="Enlarge"/>
              </a:rPr>
              <a:t> </a:t>
            </a:r>
            <a:endParaRPr lang="es-ES">
              <a:solidFill>
                <a:srgbClr val="0000FF"/>
              </a:solidFill>
              <a:latin typeface="Trebuchet MS" charset="0"/>
            </a:endParaRPr>
          </a:p>
          <a:p>
            <a:r>
              <a:rPr lang="es-ES">
                <a:solidFill>
                  <a:srgbClr val="0000FF"/>
                </a:solidFill>
                <a:latin typeface="Trebuchet MS" charset="0"/>
              </a:rPr>
              <a:t>Cross-section view of SLR system:</a:t>
            </a:r>
            <a:br>
              <a:rPr lang="es-ES">
                <a:solidFill>
                  <a:srgbClr val="0000FF"/>
                </a:solidFill>
                <a:latin typeface="Trebuchet MS" charset="0"/>
              </a:rPr>
            </a:br>
            <a:r>
              <a:rPr lang="es-ES">
                <a:solidFill>
                  <a:srgbClr val="0000FF"/>
                </a:solidFill>
                <a:latin typeface="Trebuchet MS" charset="0"/>
              </a:rPr>
              <a:t>1) Lens</a:t>
            </a:r>
            <a:br>
              <a:rPr lang="es-ES">
                <a:solidFill>
                  <a:srgbClr val="0000FF"/>
                </a:solidFill>
                <a:latin typeface="Trebuchet MS" charset="0"/>
              </a:rPr>
            </a:br>
            <a:r>
              <a:rPr lang="es-ES">
                <a:solidFill>
                  <a:srgbClr val="0000FF"/>
                </a:solidFill>
                <a:latin typeface="Trebuchet MS" charset="0"/>
              </a:rPr>
              <a:t>2) Mirror</a:t>
            </a:r>
            <a:br>
              <a:rPr lang="es-ES">
                <a:solidFill>
                  <a:srgbClr val="0000FF"/>
                </a:solidFill>
                <a:latin typeface="Trebuchet MS" charset="0"/>
              </a:rPr>
            </a:br>
            <a:r>
              <a:rPr lang="es-ES">
                <a:solidFill>
                  <a:srgbClr val="0000FF"/>
                </a:solidFill>
                <a:latin typeface="Trebuchet MS" charset="0"/>
              </a:rPr>
              <a:t>3) Shutter</a:t>
            </a:r>
            <a:br>
              <a:rPr lang="es-ES">
                <a:solidFill>
                  <a:srgbClr val="0000FF"/>
                </a:solidFill>
                <a:latin typeface="Trebuchet MS" charset="0"/>
              </a:rPr>
            </a:br>
            <a:r>
              <a:rPr lang="es-ES">
                <a:solidFill>
                  <a:srgbClr val="0000FF"/>
                </a:solidFill>
                <a:latin typeface="Trebuchet MS" charset="0"/>
              </a:rPr>
              <a:t>4) Film or sensor</a:t>
            </a:r>
            <a:br>
              <a:rPr lang="es-ES">
                <a:solidFill>
                  <a:srgbClr val="0000FF"/>
                </a:solidFill>
                <a:latin typeface="Trebuchet MS" charset="0"/>
              </a:rPr>
            </a:br>
            <a:r>
              <a:rPr lang="es-ES">
                <a:solidFill>
                  <a:srgbClr val="0000FF"/>
                </a:solidFill>
                <a:latin typeface="Trebuchet MS" charset="0"/>
              </a:rPr>
              <a:t>5) Focusing screen</a:t>
            </a:r>
            <a:br>
              <a:rPr lang="es-ES">
                <a:solidFill>
                  <a:srgbClr val="0000FF"/>
                </a:solidFill>
                <a:latin typeface="Trebuchet MS" charset="0"/>
              </a:rPr>
            </a:br>
            <a:r>
              <a:rPr lang="es-ES">
                <a:solidFill>
                  <a:srgbClr val="0000FF"/>
                </a:solidFill>
                <a:latin typeface="Trebuchet MS" charset="0"/>
              </a:rPr>
              <a:t>6) Condensing lens</a:t>
            </a:r>
            <a:br>
              <a:rPr lang="es-ES">
                <a:solidFill>
                  <a:srgbClr val="0000FF"/>
                </a:solidFill>
                <a:latin typeface="Trebuchet MS" charset="0"/>
              </a:rPr>
            </a:br>
            <a:r>
              <a:rPr lang="es-ES">
                <a:solidFill>
                  <a:srgbClr val="0000FF"/>
                </a:solidFill>
                <a:latin typeface="Trebuchet MS" charset="0"/>
              </a:rPr>
              <a:t>7) Pentaprism</a:t>
            </a:r>
            <a:br>
              <a:rPr lang="es-ES">
                <a:solidFill>
                  <a:srgbClr val="0000FF"/>
                </a:solidFill>
                <a:latin typeface="Trebuchet MS" charset="0"/>
              </a:rPr>
            </a:br>
            <a:r>
              <a:rPr lang="es-ES">
                <a:solidFill>
                  <a:srgbClr val="0000FF"/>
                </a:solidFill>
                <a:latin typeface="Trebuchet MS" charset="0"/>
              </a:rPr>
              <a:t>8) Eyepiece</a:t>
            </a:r>
          </a:p>
        </p:txBody>
      </p:sp>
      <p:pic>
        <p:nvPicPr>
          <p:cNvPr id="1077259" name="Picture 11" descr="Olympus OM-2">
            <a:hlinkClick r:id="rId6" tooltip="Olympus OM-2"/>
          </p:cNvPr>
          <p:cNvPicPr>
            <a:picLocks noChangeAspect="1" noChangeArrowheads="1"/>
          </p:cNvPicPr>
          <p:nvPr/>
        </p:nvPicPr>
        <p:blipFill>
          <a:blip r:embed="rId7"/>
          <a:srcRect/>
          <a:stretch>
            <a:fillRect/>
          </a:stretch>
        </p:blipFill>
        <p:spPr bwMode="auto">
          <a:xfrm>
            <a:off x="527050" y="947738"/>
            <a:ext cx="1260475" cy="1092200"/>
          </a:xfrm>
          <a:prstGeom prst="rect">
            <a:avLst/>
          </a:prstGeom>
          <a:noFill/>
        </p:spPr>
      </p:pic>
      <p:sp>
        <p:nvSpPr>
          <p:cNvPr id="7" name="Rectangle 6"/>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8"/>
              </a:rPr>
              <a:t>http://en.wikipedia.org/wiki/History_of_the_camera</a:t>
            </a:r>
            <a:r>
              <a:rPr lang="en-US" sz="1200" dirty="0">
                <a:latin typeface="Trebuchet MS"/>
                <a:cs typeface="Trebuchet MS"/>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 Box 7"/>
          <p:cNvSpPr txBox="1">
            <a:spLocks noChangeArrowheads="1"/>
          </p:cNvSpPr>
          <p:nvPr/>
        </p:nvSpPr>
        <p:spPr bwMode="auto">
          <a:xfrm>
            <a:off x="176213" y="76200"/>
            <a:ext cx="5791707" cy="369332"/>
          </a:xfrm>
          <a:prstGeom prst="rect">
            <a:avLst/>
          </a:prstGeom>
          <a:solidFill>
            <a:schemeClr val="bg1"/>
          </a:solidFill>
          <a:ln w="9525">
            <a:noFill/>
            <a:miter lim="800000"/>
            <a:headEnd/>
            <a:tailEnd/>
          </a:ln>
        </p:spPr>
        <p:txBody>
          <a:bodyPr wrap="none">
            <a:prstTxWarp prst="textNoShape">
              <a:avLst/>
            </a:prstTxWarp>
            <a:spAutoFit/>
          </a:bodyPr>
          <a:lstStyle/>
          <a:p>
            <a:r>
              <a:rPr lang="en-US">
                <a:solidFill>
                  <a:srgbClr val="3333CC"/>
                </a:solidFill>
              </a:rPr>
              <a:t>[ Image Processing Software (1974): 512 x 512 pixels ]</a:t>
            </a:r>
          </a:p>
        </p:txBody>
      </p:sp>
      <p:pic>
        <p:nvPicPr>
          <p:cNvPr id="93188" name="Imagen 5"/>
          <p:cNvPicPr>
            <a:picLocks noChangeAspect="1"/>
          </p:cNvPicPr>
          <p:nvPr/>
        </p:nvPicPr>
        <p:blipFill>
          <a:blip r:embed="rId3"/>
          <a:srcRect/>
          <a:stretch>
            <a:fillRect/>
          </a:stretch>
        </p:blipFill>
        <p:spPr bwMode="auto">
          <a:xfrm>
            <a:off x="1981458" y="508000"/>
            <a:ext cx="4864100" cy="6350000"/>
          </a:xfrm>
          <a:prstGeom prst="rect">
            <a:avLst/>
          </a:prstGeom>
          <a:noFill/>
          <a:ln w="9525">
            <a:noFill/>
            <a:miter lim="800000"/>
            <a:headEnd/>
            <a:tailEnd/>
          </a:ln>
        </p:spPr>
      </p:pic>
      <p:sp>
        <p:nvSpPr>
          <p:cNvPr id="93186" name="Rectangle 5"/>
          <p:cNvSpPr>
            <a:spLocks/>
          </p:cNvSpPr>
          <p:nvPr/>
        </p:nvSpPr>
        <p:spPr bwMode="auto">
          <a:xfrm>
            <a:off x="4250015" y="6293511"/>
            <a:ext cx="4722718" cy="631337"/>
          </a:xfrm>
          <a:prstGeom prst="rect">
            <a:avLst/>
          </a:prstGeom>
          <a:noFill/>
          <a:ln w="9525">
            <a:noFill/>
            <a:miter lim="800000"/>
            <a:headEnd/>
            <a:tailEnd/>
          </a:ln>
        </p:spPr>
        <p:txBody>
          <a:bodyPr lIns="0" tIns="0" rIns="0" bIns="0" anchor="b">
            <a:prstTxWarp prst="textNoShape">
              <a:avLst/>
            </a:prstTxWarp>
          </a:bodyPr>
          <a:lstStyle/>
          <a:p>
            <a:pPr defTabSz="822325"/>
            <a:endParaRPr lang="es-ES_tradnl" sz="1200" dirty="0">
              <a:latin typeface="Trebuchet MS"/>
              <a:cs typeface="Trebuchet MS"/>
              <a:sym typeface="Helvetica Neue Light" charset="0"/>
              <a:hlinkClick r:id="rId4"/>
            </a:endParaRPr>
          </a:p>
          <a:p>
            <a:pPr defTabSz="822325"/>
            <a:endParaRPr lang="es-ES_tradnl" sz="1200" dirty="0">
              <a:latin typeface="Trebuchet MS"/>
              <a:cs typeface="Trebuchet MS"/>
              <a:sym typeface="Helvetica Neue Light" charset="0"/>
              <a:hlinkClick r:id="rId4"/>
            </a:endParaRPr>
          </a:p>
          <a:p>
            <a:pPr defTabSz="822325"/>
            <a:r>
              <a:rPr lang="es-ES_tradnl" sz="1200" dirty="0">
                <a:latin typeface="Trebuchet MS"/>
                <a:cs typeface="Trebuchet MS"/>
                <a:sym typeface="Helvetica Neue Light" charset="0"/>
                <a:hlinkClick r:id="rId4"/>
              </a:rPr>
              <a:t>http://www.computerhistory.org/collections/accession/102646321</a:t>
            </a:r>
            <a:endParaRPr lang="es-ES_tradnl" sz="1200" dirty="0">
              <a:latin typeface="Trebuchet MS"/>
              <a:cs typeface="Trebuchet MS"/>
              <a:sym typeface="Helvetica Neue Light" charset="0"/>
            </a:endParaRPr>
          </a:p>
          <a:p>
            <a:pPr defTabSz="822325"/>
            <a:endParaRPr lang="en-US" sz="1200" dirty="0">
              <a:latin typeface="Trebuchet MS"/>
              <a:cs typeface="Trebuchet MS"/>
              <a:sym typeface="Helvetica Neue Light" charset="0"/>
            </a:endParaRPr>
          </a:p>
        </p:txBody>
      </p:sp>
    </p:spTree>
    <p:extLst>
      <p:ext uri="{BB962C8B-B14F-4D97-AF65-F5344CB8AC3E}">
        <p14:creationId xmlns:p14="http://schemas.microsoft.com/office/powerpoint/2010/main" val="1421019529"/>
      </p:ext>
    </p:extLst>
  </p:cSld>
  <p:clrMapOvr>
    <a:masterClrMapping/>
  </p:clrMapOvr>
  <p:transition spd="med">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Text Box 2"/>
          <p:cNvSpPr txBox="1">
            <a:spLocks noChangeArrowheads="1"/>
          </p:cNvSpPr>
          <p:nvPr/>
        </p:nvSpPr>
        <p:spPr bwMode="auto">
          <a:xfrm>
            <a:off x="176213" y="76200"/>
            <a:ext cx="333404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Evolution of Nikon Cameras ]</a:t>
            </a:r>
            <a:endParaRPr lang="en-US" dirty="0">
              <a:solidFill>
                <a:srgbClr val="3333CC"/>
              </a:solidFill>
              <a:latin typeface="Trebuchet MS" charset="0"/>
            </a:endParaRPr>
          </a:p>
        </p:txBody>
      </p:sp>
      <p:pic>
        <p:nvPicPr>
          <p:cNvPr id="1083400" name="Picture 8" descr="300px-NikonD40">
            <a:hlinkClick r:id="rId3"/>
          </p:cNvPr>
          <p:cNvPicPr>
            <a:picLocks noChangeAspect="1" noChangeArrowheads="1"/>
          </p:cNvPicPr>
          <p:nvPr/>
        </p:nvPicPr>
        <p:blipFill>
          <a:blip r:embed="rId4"/>
          <a:srcRect/>
          <a:stretch>
            <a:fillRect/>
          </a:stretch>
        </p:blipFill>
        <p:spPr bwMode="auto">
          <a:xfrm>
            <a:off x="3409950" y="1150938"/>
            <a:ext cx="2857500" cy="2168525"/>
          </a:xfrm>
          <a:prstGeom prst="rect">
            <a:avLst/>
          </a:prstGeom>
          <a:noFill/>
        </p:spPr>
      </p:pic>
      <p:pic>
        <p:nvPicPr>
          <p:cNvPr id="1083402" name="Picture 10" descr="Coolpix 3200">
            <a:hlinkClick r:id="rId5" tooltip="Coolpix 3200"/>
          </p:cNvPr>
          <p:cNvPicPr>
            <a:picLocks noChangeAspect="1" noChangeArrowheads="1"/>
          </p:cNvPicPr>
          <p:nvPr/>
        </p:nvPicPr>
        <p:blipFill>
          <a:blip r:embed="rId6"/>
          <a:srcRect/>
          <a:stretch>
            <a:fillRect/>
          </a:stretch>
        </p:blipFill>
        <p:spPr bwMode="auto">
          <a:xfrm>
            <a:off x="622300" y="1152525"/>
            <a:ext cx="2476500" cy="2154238"/>
          </a:xfrm>
          <a:prstGeom prst="rect">
            <a:avLst/>
          </a:prstGeom>
          <a:noFill/>
        </p:spPr>
      </p:pic>
      <p:pic>
        <p:nvPicPr>
          <p:cNvPr id="1083405" name="Picture 13">
            <a:hlinkClick r:id="rId7" tooltip="Nikon D2h DSLR with 80-200mm f/2.8 Nikkor zoom attached"/>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692900" y="1233170"/>
            <a:ext cx="2209800" cy="2004060"/>
          </a:xfrm>
          <a:prstGeom prst="rect">
            <a:avLst/>
          </a:prstGeom>
          <a:noFill/>
        </p:spPr>
      </p:pic>
      <p:sp>
        <p:nvSpPr>
          <p:cNvPr id="2" name="TextBox 1"/>
          <p:cNvSpPr txBox="1"/>
          <p:nvPr/>
        </p:nvSpPr>
        <p:spPr>
          <a:xfrm>
            <a:off x="506329" y="6430884"/>
            <a:ext cx="4075956" cy="246221"/>
          </a:xfrm>
          <a:prstGeom prst="rect">
            <a:avLst/>
          </a:prstGeom>
          <a:noFill/>
        </p:spPr>
        <p:txBody>
          <a:bodyPr wrap="none" rtlCol="0">
            <a:spAutoFit/>
          </a:bodyPr>
          <a:lstStyle/>
          <a:p>
            <a:r>
              <a:rPr lang="nl-NL" sz="1000" dirty="0">
                <a:latin typeface="Trebuchet MS"/>
                <a:cs typeface="Trebuchet MS"/>
                <a:hlinkClick r:id="rId9"/>
              </a:rPr>
              <a:t>http://en.wikipedia.org/wiki/Comparison_of_Nikon_DSLR_cameras</a:t>
            </a:r>
            <a:r>
              <a:rPr lang="nl-NL" sz="1000" dirty="0">
                <a:latin typeface="Trebuchet MS"/>
                <a:cs typeface="Trebuchet MS"/>
              </a:rPr>
              <a:t> </a:t>
            </a:r>
            <a:endParaRPr lang="en-US" sz="1000" dirty="0">
              <a:latin typeface="Trebuchet MS"/>
              <a:cs typeface="Trebuchet MS"/>
            </a:endParaRPr>
          </a:p>
        </p:txBody>
      </p:sp>
      <p:pic>
        <p:nvPicPr>
          <p:cNvPr id="3" name="Picture 2">
            <a:extLst>
              <a:ext uri="{FF2B5EF4-FFF2-40B4-BE49-F238E27FC236}">
                <a16:creationId xmlns:a16="http://schemas.microsoft.com/office/drawing/2014/main" id="{ACA88D5A-FA87-724D-ADDF-D57EC4053417}"/>
              </a:ext>
            </a:extLst>
          </p:cNvPr>
          <p:cNvPicPr>
            <a:picLocks noChangeAspect="1"/>
          </p:cNvPicPr>
          <p:nvPr/>
        </p:nvPicPr>
        <p:blipFill>
          <a:blip r:embed="rId10"/>
          <a:stretch>
            <a:fillRect/>
          </a:stretch>
        </p:blipFill>
        <p:spPr>
          <a:xfrm>
            <a:off x="1069145" y="3348692"/>
            <a:ext cx="7244861" cy="309489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Text Box 2"/>
          <p:cNvSpPr txBox="1">
            <a:spLocks noChangeArrowheads="1"/>
          </p:cNvSpPr>
          <p:nvPr/>
        </p:nvSpPr>
        <p:spPr bwMode="auto">
          <a:xfrm>
            <a:off x="176213" y="76200"/>
            <a:ext cx="21870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Cameras - Today ]</a:t>
            </a:r>
            <a:endParaRPr lang="en-US" dirty="0">
              <a:solidFill>
                <a:srgbClr val="3333CC"/>
              </a:solidFill>
              <a:latin typeface="Trebuchet MS" charset="0"/>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rcRect/>
          <a:stretch/>
        </p:blipFill>
        <p:spPr>
          <a:xfrm>
            <a:off x="1537449" y="501345"/>
            <a:ext cx="5855849" cy="5999551"/>
          </a:xfrm>
          <a:prstGeom prst="rect">
            <a:avLst/>
          </a:prstGeom>
        </p:spPr>
      </p:pic>
      <p:sp>
        <p:nvSpPr>
          <p:cNvPr id="2" name="TextBox 1"/>
          <p:cNvSpPr txBox="1"/>
          <p:nvPr/>
        </p:nvSpPr>
        <p:spPr>
          <a:xfrm>
            <a:off x="100254" y="6567633"/>
            <a:ext cx="4045849" cy="276999"/>
          </a:xfrm>
          <a:prstGeom prst="rect">
            <a:avLst/>
          </a:prstGeom>
          <a:noFill/>
        </p:spPr>
        <p:txBody>
          <a:bodyPr wrap="none" rtlCol="0">
            <a:spAutoFit/>
          </a:bodyPr>
          <a:lstStyle/>
          <a:p>
            <a:r>
              <a:rPr lang="en-US" sz="1200" dirty="0">
                <a:latin typeface="Trebuchet MS"/>
                <a:cs typeface="Trebuchet MS"/>
                <a:hlinkClick r:id="rId4"/>
              </a:rPr>
              <a:t>http://www.dpreview.com/products/compare/cameras</a:t>
            </a:r>
            <a:r>
              <a:rPr lang="en-US" sz="1200" dirty="0">
                <a:latin typeface="Trebuchet MS"/>
                <a:cs typeface="Trebuchet MS"/>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Text Box 2"/>
          <p:cNvSpPr txBox="1">
            <a:spLocks noChangeArrowheads="1"/>
          </p:cNvSpPr>
          <p:nvPr/>
        </p:nvSpPr>
        <p:spPr bwMode="auto">
          <a:xfrm>
            <a:off x="176213" y="76200"/>
            <a:ext cx="283134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Mobile Devices - Today ]</a:t>
            </a:r>
            <a:endParaRPr lang="en-US" dirty="0">
              <a:solidFill>
                <a:srgbClr val="3333CC"/>
              </a:solidFill>
              <a:latin typeface="Trebuchet MS" charset="0"/>
            </a:endParaRPr>
          </a:p>
        </p:txBody>
      </p:sp>
      <p:sp>
        <p:nvSpPr>
          <p:cNvPr id="2" name="TextBox 1"/>
          <p:cNvSpPr txBox="1"/>
          <p:nvPr/>
        </p:nvSpPr>
        <p:spPr>
          <a:xfrm>
            <a:off x="100254" y="6567633"/>
            <a:ext cx="1181709" cy="276999"/>
          </a:xfrm>
          <a:prstGeom prst="rect">
            <a:avLst/>
          </a:prstGeom>
          <a:noFill/>
        </p:spPr>
        <p:txBody>
          <a:bodyPr wrap="none" rtlCol="0">
            <a:spAutoFit/>
          </a:bodyPr>
          <a:lstStyle/>
          <a:p>
            <a:r>
              <a:rPr lang="en-US" sz="1200" dirty="0">
                <a:latin typeface="Trebuchet MS"/>
                <a:cs typeface="Trebuchet MS"/>
              </a:rPr>
              <a:t>Google Images </a:t>
            </a:r>
          </a:p>
        </p:txBody>
      </p:sp>
      <p:pic>
        <p:nvPicPr>
          <p:cNvPr id="3" name="Picture 2" descr="Screen Shot 2014-09-02 at 4.03.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0"/>
            <a:ext cx="9144000" cy="5314090"/>
          </a:xfrm>
          <a:prstGeom prst="rect">
            <a:avLst/>
          </a:prstGeom>
        </p:spPr>
      </p:pic>
      <p:pic>
        <p:nvPicPr>
          <p:cNvPr id="4" name="Picture 3" descr="Screen Shot 2014-09-02 at 4.05.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560" y="4934447"/>
            <a:ext cx="1923293" cy="1203694"/>
          </a:xfrm>
          <a:prstGeom prst="rect">
            <a:avLst/>
          </a:prstGeom>
        </p:spPr>
      </p:pic>
      <p:pic>
        <p:nvPicPr>
          <p:cNvPr id="5" name="Picture 4" descr="Screen Shot 2014-09-02 at 4.05.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1797" y="3409155"/>
            <a:ext cx="1043755" cy="1470615"/>
          </a:xfrm>
          <a:prstGeom prst="rect">
            <a:avLst/>
          </a:prstGeom>
        </p:spPr>
      </p:pic>
      <p:pic>
        <p:nvPicPr>
          <p:cNvPr id="6" name="Picture 5" descr="Screen Shot 2014-09-02 at 4.07.5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2150" y="651750"/>
            <a:ext cx="1911596" cy="1320211"/>
          </a:xfrm>
          <a:prstGeom prst="rect">
            <a:avLst/>
          </a:prstGeom>
        </p:spPr>
      </p:pic>
    </p:spTree>
    <p:extLst>
      <p:ext uri="{BB962C8B-B14F-4D97-AF65-F5344CB8AC3E}">
        <p14:creationId xmlns:p14="http://schemas.microsoft.com/office/powerpoint/2010/main" val="3831755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176213" y="76200"/>
            <a:ext cx="22262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Software - Today ]</a:t>
            </a:r>
            <a:endParaRPr lang="en-US" dirty="0">
              <a:solidFill>
                <a:srgbClr val="3333CC"/>
              </a:solidFill>
              <a:latin typeface="Trebuchet MS" charset="0"/>
            </a:endParaRPr>
          </a:p>
        </p:txBody>
      </p:sp>
      <p:sp>
        <p:nvSpPr>
          <p:cNvPr id="4" name="TextBox 3"/>
          <p:cNvSpPr txBox="1"/>
          <p:nvPr/>
        </p:nvSpPr>
        <p:spPr>
          <a:xfrm>
            <a:off x="233926" y="6400521"/>
            <a:ext cx="3700427" cy="276999"/>
          </a:xfrm>
          <a:prstGeom prst="rect">
            <a:avLst/>
          </a:prstGeom>
          <a:noFill/>
        </p:spPr>
        <p:txBody>
          <a:bodyPr wrap="none" rtlCol="0">
            <a:spAutoFit/>
          </a:bodyPr>
          <a:lstStyle/>
          <a:p>
            <a:r>
              <a:rPr lang="nl-NL" sz="1200" dirty="0">
                <a:latin typeface="Trebuchet MS"/>
                <a:cs typeface="Trebuchet MS"/>
                <a:hlinkClick r:id="rId5"/>
              </a:rPr>
              <a:t>https://www.youtube.com/watch?v=FcFPzwl5WH8</a:t>
            </a:r>
            <a:r>
              <a:rPr lang="nl-NL" sz="1200" dirty="0">
                <a:latin typeface="Trebuchet MS"/>
                <a:cs typeface="Trebuchet MS"/>
              </a:rPr>
              <a:t> </a:t>
            </a:r>
            <a:endParaRPr lang="en-US" sz="1200" dirty="0">
              <a:latin typeface="Trebuchet MS"/>
              <a:cs typeface="Trebuchet MS"/>
            </a:endParaRPr>
          </a:p>
        </p:txBody>
      </p:sp>
      <p:pic>
        <p:nvPicPr>
          <p:cNvPr id="5" name="01_Photoshop_Before_Aft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857250"/>
            <a:ext cx="9144000" cy="5143500"/>
          </a:xfrm>
          <a:prstGeom prst="rect">
            <a:avLst/>
          </a:prstGeom>
        </p:spPr>
      </p:pic>
    </p:spTree>
    <p:extLst>
      <p:ext uri="{BB962C8B-B14F-4D97-AF65-F5344CB8AC3E}">
        <p14:creationId xmlns:p14="http://schemas.microsoft.com/office/powerpoint/2010/main" val="61003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808707" y="1690179"/>
            <a:ext cx="3493264" cy="3539430"/>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e</a:t>
            </a:r>
            <a:r>
              <a:rPr lang="es-CL" sz="2400" dirty="0">
                <a:solidFill>
                  <a:srgbClr val="3366FF"/>
                </a:solidFill>
                <a:latin typeface="Trebuchet MS" pitchFamily="34" charset="0"/>
              </a:rPr>
              <a:t>r</a:t>
            </a:r>
            <a:r>
              <a:rPr lang="es-CL" sz="2400" dirty="0">
                <a:solidFill>
                  <a:srgbClr val="3333CC"/>
                </a:solidFill>
                <a:latin typeface="Trebuchet MS" pitchFamily="34" charset="0"/>
              </a:rPr>
              <a:t> </a:t>
            </a: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o</a:t>
            </a:r>
            <a:r>
              <a:rPr lang="es-CL" sz="2400" dirty="0">
                <a:solidFill>
                  <a:srgbClr val="FF0000"/>
                </a:solidFill>
                <a:latin typeface="Trebuchet MS" pitchFamily="34" charset="0"/>
              </a:rPr>
              <a:t>n</a:t>
            </a: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2">
                    <a:lumMod val="75000"/>
                  </a:schemeClr>
                </a:solidFill>
                <a:latin typeface="Trebuchet MS" pitchFamily="34" charset="0"/>
              </a:rPr>
              <a:t>Domingo Mery</a:t>
            </a:r>
          </a:p>
          <a:p>
            <a:pPr algn="ctr"/>
            <a:endParaRPr lang="es-CL" sz="1200" dirty="0">
              <a:solidFill>
                <a:srgbClr val="3333CC"/>
              </a:solidFill>
              <a:latin typeface="Trebuchet MS" pitchFamily="34" charset="0"/>
            </a:endParaRPr>
          </a:p>
          <a:p>
            <a:pPr algn="ctr"/>
            <a:r>
              <a:rPr lang="es-CL" sz="1200" dirty="0">
                <a:solidFill>
                  <a:srgbClr val="606060"/>
                </a:solidFill>
                <a:latin typeface="Trebuchet MS" pitchFamily="34" charset="0"/>
              </a:rPr>
              <a:t>Department of Computer Science &amp; Engineering</a:t>
            </a:r>
          </a:p>
          <a:p>
            <a:pPr algn="ctr"/>
            <a:r>
              <a:rPr lang="es-CL" sz="1200" dirty="0">
                <a:solidFill>
                  <a:srgbClr val="606060"/>
                </a:solidFill>
                <a:latin typeface="Trebuchet MS" pitchFamily="34" charset="0"/>
              </a:rPr>
              <a:t>University of Notre Dame</a:t>
            </a:r>
          </a:p>
          <a:p>
            <a:pPr algn="ctr"/>
            <a:r>
              <a:rPr lang="es-CL" sz="1200" dirty="0">
                <a:solidFill>
                  <a:srgbClr val="606060"/>
                </a:solidFill>
                <a:latin typeface="Trebuchet MS" pitchFamily="34" charset="0"/>
              </a:rPr>
              <a:t>Fall Semestre 2014</a:t>
            </a:r>
            <a:endParaRPr lang="en-US" sz="1200" dirty="0">
              <a:solidFill>
                <a:srgbClr val="606060"/>
              </a:solidFill>
              <a:latin typeface="Trebuchet MS" pitchFamily="34" charset="0"/>
            </a:endParaRPr>
          </a:p>
        </p:txBody>
      </p:sp>
      <p:sp>
        <p:nvSpPr>
          <p:cNvPr id="2" name="TextBox 1"/>
          <p:cNvSpPr txBox="1"/>
          <p:nvPr/>
        </p:nvSpPr>
        <p:spPr>
          <a:xfrm>
            <a:off x="1" y="3031066"/>
            <a:ext cx="9144000" cy="646331"/>
          </a:xfrm>
          <a:prstGeom prst="rect">
            <a:avLst/>
          </a:prstGeom>
          <a:noFill/>
        </p:spPr>
        <p:txBody>
          <a:bodyPr wrap="square" rtlCol="0">
            <a:spAutoFit/>
          </a:bodyPr>
          <a:lstStyle/>
          <a:p>
            <a:pPr algn="ctr"/>
            <a:r>
              <a:rPr lang="en-US" sz="2400" b="1" dirty="0">
                <a:solidFill>
                  <a:srgbClr val="FFFFFF"/>
                </a:solidFill>
                <a:latin typeface="Trebuchet MS"/>
                <a:cs typeface="Trebuchet MS"/>
              </a:rPr>
              <a:t>History</a:t>
            </a:r>
          </a:p>
          <a:p>
            <a:pPr algn="ctr"/>
            <a:r>
              <a:rPr lang="en-US" sz="1200" b="1" dirty="0">
                <a:solidFill>
                  <a:schemeClr val="bg2">
                    <a:lumMod val="75000"/>
                  </a:schemeClr>
                </a:solidFill>
                <a:latin typeface="Trebuchet MS"/>
                <a:cs typeface="Trebuchet MS"/>
              </a:rPr>
              <a:t>[ PART I ]</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43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Text Box 2"/>
          <p:cNvSpPr txBox="1">
            <a:spLocks noChangeArrowheads="1"/>
          </p:cNvSpPr>
          <p:nvPr/>
        </p:nvSpPr>
        <p:spPr bwMode="auto">
          <a:xfrm>
            <a:off x="1252237" y="446664"/>
            <a:ext cx="528777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Netherlands, Joahannes Veermer 1632 - 1675 ]</a:t>
            </a:r>
            <a:endParaRPr lang="en-US" dirty="0">
              <a:solidFill>
                <a:srgbClr val="3333CC"/>
              </a:solidFill>
              <a:latin typeface="Trebuchet MS" charset="0"/>
            </a:endParaRPr>
          </a:p>
        </p:txBody>
      </p:sp>
      <p:pic>
        <p:nvPicPr>
          <p:cNvPr id="1019922" name="Picture 18" descr="music_lesson"/>
          <p:cNvPicPr>
            <a:picLocks noChangeAspect="1" noChangeArrowheads="1"/>
          </p:cNvPicPr>
          <p:nvPr/>
        </p:nvPicPr>
        <p:blipFill>
          <a:blip r:embed="rId3"/>
          <a:srcRect/>
          <a:stretch>
            <a:fillRect/>
          </a:stretch>
        </p:blipFill>
        <p:spPr bwMode="auto">
          <a:xfrm>
            <a:off x="2390775" y="884238"/>
            <a:ext cx="4156075" cy="4821237"/>
          </a:xfrm>
          <a:prstGeom prst="rect">
            <a:avLst/>
          </a:prstGeom>
          <a:noFill/>
        </p:spPr>
      </p:pic>
      <p:sp>
        <p:nvSpPr>
          <p:cNvPr id="1019923" name="Text Box 19"/>
          <p:cNvSpPr txBox="1">
            <a:spLocks noChangeArrowheads="1"/>
          </p:cNvSpPr>
          <p:nvPr/>
        </p:nvSpPr>
        <p:spPr bwMode="auto">
          <a:xfrm>
            <a:off x="3557189" y="5886986"/>
            <a:ext cx="2010295"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i="1">
                <a:solidFill>
                  <a:srgbClr val="0000FF"/>
                </a:solidFill>
                <a:latin typeface="Trebuchet MS" charset="0"/>
              </a:rPr>
              <a:t>The Music Lesson</a:t>
            </a:r>
          </a:p>
        </p:txBody>
      </p:sp>
      <p:pic>
        <p:nvPicPr>
          <p:cNvPr id="2" name="Picture 1" descr="Screen Shot 2014-09-02 at 11.35.4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092727" cy="1528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pic>
        <p:nvPicPr>
          <p:cNvPr id="2" name="01_The_Music_Less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1155700"/>
            <a:ext cx="8128000" cy="4546600"/>
          </a:xfrm>
          <a:prstGeom prst="rect">
            <a:avLst/>
          </a:prstGeom>
        </p:spPr>
      </p:pic>
      <p:sp>
        <p:nvSpPr>
          <p:cNvPr id="3" name="TextBox 2"/>
          <p:cNvSpPr txBox="1"/>
          <p:nvPr/>
        </p:nvSpPr>
        <p:spPr>
          <a:xfrm>
            <a:off x="150381" y="6400519"/>
            <a:ext cx="3695618" cy="276999"/>
          </a:xfrm>
          <a:prstGeom prst="rect">
            <a:avLst/>
          </a:prstGeom>
          <a:noFill/>
        </p:spPr>
        <p:txBody>
          <a:bodyPr wrap="none" rtlCol="0">
            <a:spAutoFit/>
          </a:bodyPr>
          <a:lstStyle/>
          <a:p>
            <a:r>
              <a:rPr lang="nl-NL" sz="1200" dirty="0">
                <a:latin typeface="Trebuchet MS"/>
                <a:cs typeface="Trebuchet MS"/>
                <a:hlinkClick r:id="rId6"/>
              </a:rPr>
              <a:t>https://www.youtube.com/watch?v=xmugrV7vM2o</a:t>
            </a:r>
            <a:r>
              <a:rPr lang="nl-NL" sz="1200" dirty="0">
                <a:latin typeface="Trebuchet MS"/>
                <a:cs typeface="Trebuchet MS"/>
              </a:rPr>
              <a:t> </a:t>
            </a:r>
            <a:endParaRPr lang="en-US" sz="1200" dirty="0">
              <a:latin typeface="Trebuchet MS"/>
              <a:cs typeface="Trebuchet MS"/>
            </a:endParaRPr>
          </a:p>
        </p:txBody>
      </p:sp>
    </p:spTree>
    <p:extLst>
      <p:ext uri="{BB962C8B-B14F-4D97-AF65-F5344CB8AC3E}">
        <p14:creationId xmlns:p14="http://schemas.microsoft.com/office/powerpoint/2010/main" val="18347159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6" name="Text Box 4"/>
          <p:cNvSpPr txBox="1">
            <a:spLocks noChangeArrowheads="1"/>
          </p:cNvSpPr>
          <p:nvPr/>
        </p:nvSpPr>
        <p:spPr bwMode="auto">
          <a:xfrm>
            <a:off x="3399185" y="5834063"/>
            <a:ext cx="2166799"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a:solidFill>
                  <a:srgbClr val="0000FF"/>
                </a:solidFill>
                <a:latin typeface="Trebuchet MS" charset="0"/>
              </a:rPr>
              <a:t>Perspective anlysis</a:t>
            </a:r>
            <a:endParaRPr lang="en-US" i="1">
              <a:solidFill>
                <a:srgbClr val="0000FF"/>
              </a:solidFill>
              <a:latin typeface="Trebuchet MS" charset="0"/>
            </a:endParaRPr>
          </a:p>
        </p:txBody>
      </p:sp>
      <p:pic>
        <p:nvPicPr>
          <p:cNvPr id="1021958" name="Picture 6" descr="distance_point"/>
          <p:cNvPicPr>
            <a:picLocks noChangeAspect="1" noChangeArrowheads="1"/>
          </p:cNvPicPr>
          <p:nvPr/>
        </p:nvPicPr>
        <p:blipFill>
          <a:blip r:embed="rId3"/>
          <a:srcRect/>
          <a:stretch>
            <a:fillRect/>
          </a:stretch>
        </p:blipFill>
        <p:spPr bwMode="auto">
          <a:xfrm>
            <a:off x="1152525" y="1771650"/>
            <a:ext cx="6838950" cy="3314700"/>
          </a:xfrm>
          <a:prstGeom prst="rect">
            <a:avLst/>
          </a:prstGeom>
          <a:noFill/>
        </p:spPr>
      </p:pic>
      <p:sp>
        <p:nvSpPr>
          <p:cNvPr id="5"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a:solidFill>
                  <a:srgbClr val="3333CC"/>
                </a:solidFill>
                <a:latin typeface="Trebuchet MS" charset="0"/>
              </a:rPr>
              <a:t>[ The Music Lesson by Vermeer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3" name="Text Box 3"/>
          <p:cNvSpPr txBox="1">
            <a:spLocks noChangeArrowheads="1"/>
          </p:cNvSpPr>
          <p:nvPr/>
        </p:nvSpPr>
        <p:spPr bwMode="auto">
          <a:xfrm>
            <a:off x="3839037" y="5834063"/>
            <a:ext cx="1825172"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a:solidFill>
                  <a:srgbClr val="0000FF"/>
                </a:solidFill>
                <a:latin typeface="Trebuchet MS" charset="0"/>
              </a:rPr>
              <a:t>Top View Model</a:t>
            </a:r>
            <a:endParaRPr lang="en-US" i="1">
              <a:solidFill>
                <a:srgbClr val="0000FF"/>
              </a:solidFill>
              <a:latin typeface="Trebuchet MS" charset="0"/>
            </a:endParaRPr>
          </a:p>
        </p:txBody>
      </p:sp>
      <p:pic>
        <p:nvPicPr>
          <p:cNvPr id="1024006" name="Picture 6" descr="plan1"/>
          <p:cNvPicPr>
            <a:picLocks noChangeAspect="1" noChangeArrowheads="1"/>
          </p:cNvPicPr>
          <p:nvPr/>
        </p:nvPicPr>
        <p:blipFill>
          <a:blip r:embed="rId3"/>
          <a:srcRect/>
          <a:stretch>
            <a:fillRect/>
          </a:stretch>
        </p:blipFill>
        <p:spPr bwMode="auto">
          <a:xfrm>
            <a:off x="1714500" y="1700213"/>
            <a:ext cx="5715000" cy="3457575"/>
          </a:xfrm>
          <a:prstGeom prst="rect">
            <a:avLst/>
          </a:prstGeom>
          <a:noFill/>
        </p:spPr>
      </p:pic>
      <p:sp>
        <p:nvSpPr>
          <p:cNvPr id="5"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a:solidFill>
                  <a:srgbClr val="3333CC"/>
                </a:solidFill>
                <a:latin typeface="Trebuchet MS" charset="0"/>
              </a:rPr>
              <a:t>[ The Music Lesson by Vermeer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1" name="Text Box 3"/>
          <p:cNvSpPr txBox="1">
            <a:spLocks noChangeArrowheads="1"/>
          </p:cNvSpPr>
          <p:nvPr/>
        </p:nvSpPr>
        <p:spPr bwMode="auto">
          <a:xfrm>
            <a:off x="787005" y="5427663"/>
            <a:ext cx="6939553"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Perfection! on the mirror we can see the reflection of a table leg</a:t>
            </a:r>
            <a:endParaRPr lang="es-ES" i="1" dirty="0">
              <a:solidFill>
                <a:srgbClr val="0000FF"/>
              </a:solidFill>
              <a:latin typeface="Trebuchet MS" charset="0"/>
            </a:endParaRPr>
          </a:p>
        </p:txBody>
      </p:sp>
      <p:pic>
        <p:nvPicPr>
          <p:cNvPr id="1026054" name="Picture 6" descr="Music_lesson_cu"/>
          <p:cNvPicPr>
            <a:picLocks noChangeAspect="1" noChangeArrowheads="1"/>
          </p:cNvPicPr>
          <p:nvPr/>
        </p:nvPicPr>
        <p:blipFill>
          <a:blip r:embed="rId3"/>
          <a:srcRect/>
          <a:stretch>
            <a:fillRect/>
          </a:stretch>
        </p:blipFill>
        <p:spPr bwMode="auto">
          <a:xfrm>
            <a:off x="1480103" y="1839913"/>
            <a:ext cx="2733675" cy="2771775"/>
          </a:xfrm>
          <a:prstGeom prst="rect">
            <a:avLst/>
          </a:prstGeom>
          <a:noFill/>
        </p:spPr>
      </p:pic>
      <p:pic>
        <p:nvPicPr>
          <p:cNvPr id="1026056" name="Picture 8" descr="music_lesson_cu2"/>
          <p:cNvPicPr>
            <a:picLocks noChangeAspect="1" noChangeArrowheads="1"/>
          </p:cNvPicPr>
          <p:nvPr/>
        </p:nvPicPr>
        <p:blipFill>
          <a:blip r:embed="rId4"/>
          <a:srcRect/>
          <a:stretch>
            <a:fillRect/>
          </a:stretch>
        </p:blipFill>
        <p:spPr bwMode="auto">
          <a:xfrm>
            <a:off x="4480103" y="1839913"/>
            <a:ext cx="2733675" cy="2771775"/>
          </a:xfrm>
          <a:prstGeom prst="rect">
            <a:avLst/>
          </a:prstGeom>
          <a:noFill/>
        </p:spPr>
      </p:pic>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103" name="Picture 7" descr="Model of Vermeer's Studio"/>
          <p:cNvPicPr>
            <a:picLocks noChangeAspect="1" noChangeArrowheads="1"/>
          </p:cNvPicPr>
          <p:nvPr/>
        </p:nvPicPr>
        <p:blipFill>
          <a:blip r:embed="rId3"/>
          <a:srcRect/>
          <a:stretch>
            <a:fillRect/>
          </a:stretch>
        </p:blipFill>
        <p:spPr bwMode="auto">
          <a:xfrm>
            <a:off x="1746250" y="685800"/>
            <a:ext cx="5753100" cy="5062538"/>
          </a:xfrm>
          <a:prstGeom prst="rect">
            <a:avLst/>
          </a:prstGeom>
          <a:noFill/>
        </p:spPr>
      </p:pic>
      <p:sp>
        <p:nvSpPr>
          <p:cNvPr id="5" name="Text Box 3"/>
          <p:cNvSpPr txBox="1">
            <a:spLocks noChangeArrowheads="1"/>
          </p:cNvSpPr>
          <p:nvPr/>
        </p:nvSpPr>
        <p:spPr bwMode="auto">
          <a:xfrm>
            <a:off x="3114981" y="5922715"/>
            <a:ext cx="3051469"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Reconstruction of 3D Model</a:t>
            </a:r>
            <a:endParaRPr lang="es-ES" i="1" dirty="0">
              <a:solidFill>
                <a:srgbClr val="0000FF"/>
              </a:solidFill>
              <a:latin typeface="Trebuchet MS" charset="0"/>
            </a:endParaRPr>
          </a:p>
        </p:txBody>
      </p:sp>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150" name="Picture 6" descr="Model of Vermeer's Studio"/>
          <p:cNvPicPr>
            <a:picLocks noChangeAspect="1" noChangeArrowheads="1"/>
          </p:cNvPicPr>
          <p:nvPr/>
        </p:nvPicPr>
        <p:blipFill>
          <a:blip r:embed="rId3"/>
          <a:srcRect/>
          <a:stretch>
            <a:fillRect/>
          </a:stretch>
        </p:blipFill>
        <p:spPr bwMode="auto">
          <a:xfrm>
            <a:off x="2667000" y="1543050"/>
            <a:ext cx="3810000" cy="3771900"/>
          </a:xfrm>
          <a:prstGeom prst="rect">
            <a:avLst/>
          </a:prstGeom>
          <a:noFill/>
        </p:spPr>
      </p:pic>
      <p:sp>
        <p:nvSpPr>
          <p:cNvPr id="5" name="Text Box 3"/>
          <p:cNvSpPr txBox="1">
            <a:spLocks noChangeArrowheads="1"/>
          </p:cNvSpPr>
          <p:nvPr/>
        </p:nvSpPr>
        <p:spPr bwMode="auto">
          <a:xfrm>
            <a:off x="2964285" y="5427663"/>
            <a:ext cx="3233497"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Photography of the 3D model</a:t>
            </a:r>
            <a:endParaRPr lang="es-ES" i="1" dirty="0">
              <a:solidFill>
                <a:srgbClr val="0000FF"/>
              </a:solidFill>
              <a:latin typeface="Trebuchet MS" charset="0"/>
            </a:endParaRPr>
          </a:p>
        </p:txBody>
      </p:sp>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5378</TotalTime>
  <Words>996</Words>
  <Application>Microsoft Macintosh PowerPoint</Application>
  <PresentationFormat>On-screen Show (4:3)</PresentationFormat>
  <Paragraphs>129</Paragraphs>
  <Slides>29</Slides>
  <Notes>29</Notes>
  <HiddenSlides>0</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29</vt:i4>
      </vt:variant>
    </vt:vector>
  </HeadingPairs>
  <TitlesOfParts>
    <vt:vector size="33" baseType="lpstr">
      <vt:lpstr>Arial</vt:lpstr>
      <vt:lpstr>Trebuchet MS</vt:lpstr>
      <vt:lpstr>1_Diseño predeterminado</vt:lpstr>
      <vt:lpstr>2_Diseño predeterminado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139</cp:revision>
  <dcterms:created xsi:type="dcterms:W3CDTF">2012-08-02T15:00:42Z</dcterms:created>
  <dcterms:modified xsi:type="dcterms:W3CDTF">2019-08-05T14:29:27Z</dcterms:modified>
</cp:coreProperties>
</file>